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another excellent week Homeroom!!!!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4551" y="1043534"/>
            <a:ext cx="988553" cy="866631"/>
          </a:xfrm>
        </p:spPr>
      </p:pic>
      <p:sp>
        <p:nvSpPr>
          <p:cNvPr id="5" name="TextBox 4"/>
          <p:cNvSpPr txBox="1"/>
          <p:nvPr/>
        </p:nvSpPr>
        <p:spPr>
          <a:xfrm>
            <a:off x="436605" y="2032361"/>
            <a:ext cx="9844216" cy="4524315"/>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6" name="Picture 5"/>
          <p:cNvPicPr>
            <a:picLocks noChangeAspect="1"/>
          </p:cNvPicPr>
          <p:nvPr/>
        </p:nvPicPr>
        <p:blipFill rotWithShape="1">
          <a:blip r:embed="rId3"/>
          <a:srcRect r="8233"/>
          <a:stretch/>
        </p:blipFill>
        <p:spPr>
          <a:xfrm>
            <a:off x="5708827" y="2341894"/>
            <a:ext cx="3583717" cy="3905250"/>
          </a:xfrm>
          <a:prstGeom prst="rect">
            <a:avLst/>
          </a:prstGeom>
        </p:spPr>
      </p:pic>
      <p:sp>
        <p:nvSpPr>
          <p:cNvPr id="7" name="Oval 6"/>
          <p:cNvSpPr/>
          <p:nvPr/>
        </p:nvSpPr>
        <p:spPr>
          <a:xfrm>
            <a:off x="749643" y="2265405"/>
            <a:ext cx="3880022" cy="230659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6995" y="2594920"/>
            <a:ext cx="2133600" cy="1384995"/>
          </a:xfrm>
          <a:prstGeom prst="rect">
            <a:avLst/>
          </a:prstGeom>
          <a:noFill/>
        </p:spPr>
        <p:txBody>
          <a:bodyPr wrap="square" rtlCol="0">
            <a:spAutoFit/>
          </a:bodyPr>
          <a:lstStyle/>
          <a:p>
            <a:r>
              <a:rPr lang="en-US" sz="2800" b="1" dirty="0" smtClean="0">
                <a:solidFill>
                  <a:srgbClr val="FFC000"/>
                </a:solidFill>
              </a:rPr>
              <a:t>We’re all thinking it, right????</a:t>
            </a:r>
            <a:endParaRPr lang="en-US" sz="2800" b="1" dirty="0">
              <a:solidFill>
                <a:srgbClr val="FFC000"/>
              </a:solidFill>
            </a:endParaRPr>
          </a:p>
        </p:txBody>
      </p:sp>
      <p:cxnSp>
        <p:nvCxnSpPr>
          <p:cNvPr id="10" name="Straight Arrow Connector 9"/>
          <p:cNvCxnSpPr/>
          <p:nvPr/>
        </p:nvCxnSpPr>
        <p:spPr>
          <a:xfrm>
            <a:off x="3583459" y="3418702"/>
            <a:ext cx="180408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4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459" y="428367"/>
            <a:ext cx="10692713" cy="7940635"/>
          </a:xfrm>
          <a:prstGeom prst="rect">
            <a:avLst/>
          </a:prstGeom>
          <a:noFill/>
        </p:spPr>
        <p:txBody>
          <a:bodyPr wrap="square" rtlCol="0">
            <a:spAutoFit/>
          </a:bodyPr>
          <a:lstStyle/>
          <a:p>
            <a:r>
              <a:rPr lang="en-US" sz="2400" b="1" dirty="0" smtClean="0">
                <a:solidFill>
                  <a:schemeClr val="tx2">
                    <a:lumMod val="75000"/>
                  </a:schemeClr>
                </a:solidFill>
                <a:latin typeface="Comic Sans MS" panose="030F0702030302020204" pitchFamily="66" charset="0"/>
              </a:rPr>
              <a:t>Today’s Opener:  The </a:t>
            </a:r>
            <a:r>
              <a:rPr lang="en-US" sz="2400" b="1" dirty="0" err="1" smtClean="0">
                <a:solidFill>
                  <a:schemeClr val="tx2">
                    <a:lumMod val="75000"/>
                  </a:schemeClr>
                </a:solidFill>
                <a:latin typeface="Comic Sans MS" panose="030F0702030302020204" pitchFamily="66" charset="0"/>
              </a:rPr>
              <a:t>latin</a:t>
            </a:r>
            <a:r>
              <a:rPr lang="en-US" sz="2400" b="1" dirty="0" smtClean="0">
                <a:solidFill>
                  <a:schemeClr val="tx2">
                    <a:lumMod val="75000"/>
                  </a:schemeClr>
                </a:solidFill>
                <a:latin typeface="Comic Sans MS" panose="030F0702030302020204" pitchFamily="66" charset="0"/>
              </a:rPr>
              <a:t> root word </a:t>
            </a:r>
            <a:r>
              <a:rPr lang="en-US" sz="2400" b="1" dirty="0" smtClean="0">
                <a:solidFill>
                  <a:srgbClr val="FFC000"/>
                </a:solidFill>
                <a:latin typeface="Comic Sans MS" panose="030F0702030302020204" pitchFamily="66" charset="0"/>
              </a:rPr>
              <a:t>“</a:t>
            </a:r>
            <a:r>
              <a:rPr lang="en-US" sz="2400" b="1" dirty="0" err="1" smtClean="0">
                <a:solidFill>
                  <a:srgbClr val="FFC000"/>
                </a:solidFill>
                <a:latin typeface="Comic Sans MS" panose="030F0702030302020204" pitchFamily="66" charset="0"/>
              </a:rPr>
              <a:t>Aud</a:t>
            </a:r>
            <a:r>
              <a:rPr lang="en-US" sz="2400" b="1" dirty="0" smtClean="0">
                <a:solidFill>
                  <a:srgbClr val="FFC000"/>
                </a:solidFill>
                <a:latin typeface="Comic Sans MS" panose="030F0702030302020204" pitchFamily="66" charset="0"/>
              </a:rPr>
              <a:t>”</a:t>
            </a:r>
          </a:p>
          <a:p>
            <a:endParaRPr lang="en-US" sz="2400" b="1" dirty="0">
              <a:latin typeface="Comic Sans MS" panose="030F0702030302020204" pitchFamily="66" charset="0"/>
            </a:endParaRPr>
          </a:p>
          <a:p>
            <a:endParaRPr lang="en-US" sz="2400" b="1" dirty="0" smtClean="0">
              <a:latin typeface="Comic Sans MS" panose="030F0702030302020204" pitchFamily="66" charset="0"/>
            </a:endParaRPr>
          </a:p>
          <a:p>
            <a:pPr marL="342900" indent="-342900">
              <a:buAutoNum type="arabicPeriod"/>
            </a:pPr>
            <a:r>
              <a:rPr lang="en-US" sz="2400" b="1" dirty="0" smtClean="0">
                <a:solidFill>
                  <a:schemeClr val="tx2">
                    <a:lumMod val="75000"/>
                  </a:schemeClr>
                </a:solidFill>
                <a:latin typeface="Comic Sans MS" panose="030F0702030302020204" pitchFamily="66" charset="0"/>
              </a:rPr>
              <a:t>Write</a:t>
            </a:r>
            <a:r>
              <a:rPr lang="en-US" sz="2400" b="1" dirty="0" smtClean="0">
                <a:latin typeface="Comic Sans MS" panose="030F0702030302020204" pitchFamily="66" charset="0"/>
              </a:rPr>
              <a:t> </a:t>
            </a:r>
            <a:r>
              <a:rPr lang="en-US" sz="2400" b="1" dirty="0" err="1" smtClean="0">
                <a:solidFill>
                  <a:srgbClr val="FFC000"/>
                </a:solidFill>
                <a:latin typeface="Comic Sans MS" panose="030F0702030302020204" pitchFamily="66" charset="0"/>
              </a:rPr>
              <a:t>Aud</a:t>
            </a:r>
            <a:r>
              <a:rPr lang="en-US" sz="2400" b="1" dirty="0" smtClean="0">
                <a:latin typeface="Comic Sans MS" panose="030F0702030302020204" pitchFamily="66" charset="0"/>
              </a:rPr>
              <a:t> </a:t>
            </a:r>
            <a:r>
              <a:rPr lang="en-US" sz="2400" b="1" dirty="0" smtClean="0">
                <a:solidFill>
                  <a:schemeClr val="tx2">
                    <a:lumMod val="75000"/>
                  </a:schemeClr>
                </a:solidFill>
                <a:latin typeface="Comic Sans MS" panose="030F0702030302020204" pitchFamily="66" charset="0"/>
              </a:rPr>
              <a:t>at the top of the next page in your composition book</a:t>
            </a:r>
          </a:p>
          <a:p>
            <a:pPr marL="342900" indent="-342900">
              <a:buAutoNum type="arabicPeriod"/>
            </a:pPr>
            <a:endParaRPr lang="en-US" sz="2400" b="1" dirty="0" smtClean="0">
              <a:latin typeface="Comic Sans MS" panose="030F0702030302020204" pitchFamily="66" charset="0"/>
            </a:endParaRPr>
          </a:p>
          <a:p>
            <a:pPr marL="342900" indent="-342900">
              <a:buAutoNum type="arabicPeriod"/>
            </a:pPr>
            <a:r>
              <a:rPr lang="en-US" sz="2400" b="1" dirty="0" smtClean="0">
                <a:solidFill>
                  <a:schemeClr val="tx2">
                    <a:lumMod val="75000"/>
                  </a:schemeClr>
                </a:solidFill>
                <a:latin typeface="Comic Sans MS" panose="030F0702030302020204" pitchFamily="66" charset="0"/>
              </a:rPr>
              <a:t>Write it’s meaning:  </a:t>
            </a:r>
            <a:r>
              <a:rPr lang="en-US" sz="2400" b="1" dirty="0" smtClean="0">
                <a:solidFill>
                  <a:srgbClr val="FFC000"/>
                </a:solidFill>
                <a:latin typeface="Comic Sans MS" panose="030F0702030302020204" pitchFamily="66" charset="0"/>
              </a:rPr>
              <a:t>Sound</a:t>
            </a:r>
          </a:p>
          <a:p>
            <a:pPr marL="342900" indent="-342900">
              <a:buAutoNum type="arabicPeriod"/>
            </a:pPr>
            <a:endParaRPr lang="en-US" sz="2400" b="1" dirty="0" smtClean="0">
              <a:latin typeface="Comic Sans MS" panose="030F0702030302020204" pitchFamily="66" charset="0"/>
            </a:endParaRPr>
          </a:p>
          <a:p>
            <a:pPr marL="342900" indent="-342900">
              <a:buAutoNum type="arabicPeriod" startAt="3"/>
            </a:pPr>
            <a:r>
              <a:rPr lang="en-US" sz="2400" b="1" dirty="0" smtClean="0">
                <a:solidFill>
                  <a:schemeClr val="tx2">
                    <a:lumMod val="75000"/>
                  </a:schemeClr>
                </a:solidFill>
                <a:latin typeface="Comic Sans MS" panose="030F0702030302020204" pitchFamily="66" charset="0"/>
              </a:rPr>
              <a:t>Write 5 example words:  push yourself to think of your own example words or use mine…</a:t>
            </a:r>
          </a:p>
          <a:p>
            <a:r>
              <a:rPr lang="en-US" sz="2400" b="1" dirty="0" smtClean="0">
                <a:solidFill>
                  <a:srgbClr val="FFC000"/>
                </a:solidFill>
                <a:latin typeface="Comic Sans MS" panose="030F0702030302020204" pitchFamily="66" charset="0"/>
              </a:rPr>
              <a:t>Audio</a:t>
            </a:r>
          </a:p>
          <a:p>
            <a:r>
              <a:rPr lang="en-US" sz="2400" b="1" dirty="0" smtClean="0">
                <a:solidFill>
                  <a:srgbClr val="FFC000"/>
                </a:solidFill>
                <a:latin typeface="Comic Sans MS" panose="030F0702030302020204" pitchFamily="66" charset="0"/>
              </a:rPr>
              <a:t>Audible</a:t>
            </a:r>
          </a:p>
          <a:p>
            <a:r>
              <a:rPr lang="en-US" sz="2400" b="1" dirty="0" smtClean="0">
                <a:solidFill>
                  <a:srgbClr val="FFC000"/>
                </a:solidFill>
                <a:latin typeface="Comic Sans MS" panose="030F0702030302020204" pitchFamily="66" charset="0"/>
              </a:rPr>
              <a:t>Audience</a:t>
            </a:r>
          </a:p>
          <a:p>
            <a:r>
              <a:rPr lang="en-US" sz="2400" b="1" dirty="0" smtClean="0">
                <a:solidFill>
                  <a:srgbClr val="FFC000"/>
                </a:solidFill>
                <a:latin typeface="Comic Sans MS" panose="030F0702030302020204" pitchFamily="66" charset="0"/>
              </a:rPr>
              <a:t>Audiovisual</a:t>
            </a:r>
          </a:p>
          <a:p>
            <a:r>
              <a:rPr lang="en-US" sz="2400" b="1" dirty="0" smtClean="0">
                <a:solidFill>
                  <a:srgbClr val="FFC000"/>
                </a:solidFill>
                <a:latin typeface="Comic Sans MS" panose="030F0702030302020204" pitchFamily="66" charset="0"/>
              </a:rPr>
              <a:t>Audition</a:t>
            </a:r>
          </a:p>
          <a:p>
            <a:endParaRPr lang="en-US" sz="2400" b="1" dirty="0" smtClean="0">
              <a:solidFill>
                <a:srgbClr val="FFC000"/>
              </a:solidFill>
              <a:latin typeface="Comic Sans MS" panose="030F0702030302020204" pitchFamily="66" charset="0"/>
            </a:endParaRPr>
          </a:p>
          <a:p>
            <a:r>
              <a:rPr lang="en-US" sz="2400" b="1" dirty="0" smtClean="0">
                <a:solidFill>
                  <a:schemeClr val="tx2">
                    <a:lumMod val="75000"/>
                  </a:schemeClr>
                </a:solidFill>
                <a:latin typeface="Comic Sans MS" panose="030F0702030302020204" pitchFamily="66" charset="0"/>
              </a:rPr>
              <a:t>4. Draw </a:t>
            </a:r>
            <a:r>
              <a:rPr lang="en-US" sz="2400" b="1" dirty="0">
                <a:solidFill>
                  <a:schemeClr val="tx2">
                    <a:lumMod val="75000"/>
                  </a:schemeClr>
                </a:solidFill>
                <a:latin typeface="Comic Sans MS" panose="030F0702030302020204" pitchFamily="66" charset="0"/>
              </a:rPr>
              <a:t>a picture with color to represent sound!!!</a:t>
            </a:r>
          </a:p>
          <a:p>
            <a:endParaRPr lang="en-US" sz="2400" b="1" dirty="0" smtClean="0">
              <a:latin typeface="Comic Sans MS" panose="030F0702030302020204" pitchFamily="66" charset="0"/>
            </a:endParaRPr>
          </a:p>
          <a:p>
            <a:endParaRPr lang="en-US" sz="2400" b="1" dirty="0">
              <a:latin typeface="Comic Sans MS" panose="030F0702030302020204" pitchFamily="66" charset="0"/>
            </a:endParaRPr>
          </a:p>
          <a:p>
            <a:r>
              <a:rPr lang="en-US" sz="2400" b="1" dirty="0" smtClean="0">
                <a:latin typeface="Comic Sans MS" panose="030F0702030302020204" pitchFamily="66" charset="0"/>
              </a:rPr>
              <a:t>4.  </a:t>
            </a:r>
            <a:endParaRPr lang="en-US" dirty="0">
              <a:latin typeface="Comic Sans MS" panose="030F0702030302020204" pitchFamily="66" charset="0"/>
            </a:endParaRPr>
          </a:p>
          <a:p>
            <a:endParaRPr lang="en-US" dirty="0" smtClean="0">
              <a:latin typeface="Comic Sans MS" panose="030F0702030302020204" pitchFamily="66" charset="0"/>
            </a:endParaRPr>
          </a:p>
          <a:p>
            <a:pPr marL="342900" indent="-342900">
              <a:buAutoNum type="arabicPeriod" startAt="3"/>
            </a:pPr>
            <a:endParaRPr lang="en-US" dirty="0" smtClean="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15552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395416"/>
            <a:ext cx="10733902" cy="6370975"/>
          </a:xfrm>
          <a:prstGeom prst="rect">
            <a:avLst/>
          </a:prstGeom>
          <a:noFill/>
        </p:spPr>
        <p:txBody>
          <a:bodyPr wrap="square" rtlCol="0">
            <a:spAutoFit/>
          </a:bodyPr>
          <a:lstStyle/>
          <a:p>
            <a:r>
              <a:rPr lang="en-US" sz="2400" b="1" u="sng" dirty="0">
                <a:solidFill>
                  <a:schemeClr val="accent5">
                    <a:lumMod val="40000"/>
                    <a:lumOff val="60000"/>
                  </a:schemeClr>
                </a:solidFill>
              </a:rPr>
              <a:t>EQ:</a:t>
            </a:r>
            <a:r>
              <a:rPr lang="en-US" sz="2400" b="1" dirty="0">
                <a:solidFill>
                  <a:schemeClr val="accent5">
                    <a:lumMod val="40000"/>
                    <a:lumOff val="60000"/>
                  </a:schemeClr>
                </a:solidFill>
              </a:rPr>
              <a:t>  What are scholarly habits</a:t>
            </a:r>
            <a:r>
              <a:rPr lang="en-US" sz="2400" b="1" dirty="0" smtClean="0">
                <a:solidFill>
                  <a:schemeClr val="accent5">
                    <a:lumMod val="40000"/>
                    <a:lumOff val="60000"/>
                  </a:schemeClr>
                </a:solidFill>
              </a:rPr>
              <a:t>?</a:t>
            </a:r>
          </a:p>
          <a:p>
            <a:r>
              <a:rPr lang="en-US" sz="2400" dirty="0" smtClean="0"/>
              <a:t>  </a:t>
            </a:r>
            <a:endParaRPr lang="en-US" sz="2400" dirty="0"/>
          </a:p>
          <a:p>
            <a:r>
              <a:rPr lang="en-US" sz="2400" b="1" u="sng" dirty="0" smtClean="0"/>
              <a:t>Work</a:t>
            </a:r>
            <a:r>
              <a:rPr lang="en-US" sz="2400" b="1" u="sng" dirty="0"/>
              <a:t>:</a:t>
            </a:r>
            <a:r>
              <a:rPr lang="en-US" sz="2400" b="1" dirty="0"/>
              <a:t> </a:t>
            </a:r>
            <a:r>
              <a:rPr lang="en-US" sz="2400" b="1" dirty="0" smtClean="0"/>
              <a:t>  1.   </a:t>
            </a:r>
            <a:r>
              <a:rPr lang="en-US" sz="2400" b="1" dirty="0"/>
              <a:t>Quiz on Kaplan’s Habits of a </a:t>
            </a:r>
            <a:r>
              <a:rPr lang="en-US" sz="2400" b="1" dirty="0" smtClean="0"/>
              <a:t>Scholar  2.  Anticipation for unit 1:  Facing Adversity.  Gary Racer How Winners Are Made.  What do you see, hear, feel and believe?  </a:t>
            </a:r>
          </a:p>
          <a:p>
            <a:endParaRPr lang="en-US" sz="2400" dirty="0" smtClean="0"/>
          </a:p>
          <a:p>
            <a:r>
              <a:rPr lang="en-US" sz="2400" dirty="0" smtClean="0"/>
              <a:t>  </a:t>
            </a:r>
            <a:endParaRPr lang="en-US" sz="2400" dirty="0"/>
          </a:p>
          <a:p>
            <a:r>
              <a:rPr lang="en-US" sz="2400" b="1" u="sng" dirty="0">
                <a:solidFill>
                  <a:schemeClr val="accent2">
                    <a:lumMod val="40000"/>
                    <a:lumOff val="60000"/>
                  </a:schemeClr>
                </a:solidFill>
              </a:rPr>
              <a:t>Closing:</a:t>
            </a:r>
            <a:r>
              <a:rPr lang="en-US" sz="2400" b="1" dirty="0">
                <a:solidFill>
                  <a:schemeClr val="accent2">
                    <a:lumMod val="40000"/>
                    <a:lumOff val="60000"/>
                  </a:schemeClr>
                </a:solidFill>
              </a:rPr>
              <a:t>  Friday Recognitions:  100’s so far…    Great attitudes</a:t>
            </a:r>
            <a:r>
              <a:rPr lang="en-US" sz="2400" b="1" dirty="0" smtClean="0">
                <a:solidFill>
                  <a:schemeClr val="accent2">
                    <a:lumMod val="40000"/>
                    <a:lumOff val="60000"/>
                  </a:schemeClr>
                </a:solidFill>
              </a:rPr>
              <a:t>… and Friday Reflection:  Think about your week in this class.  Did you complete all work?  How was your classroom collaboration?  How do you know this Can you tell me more?  What questions do you have? </a:t>
            </a:r>
          </a:p>
          <a:p>
            <a:r>
              <a:rPr lang="en-US" sz="2400" dirty="0" smtClean="0"/>
              <a:t> </a:t>
            </a:r>
            <a:endParaRPr lang="en-US" sz="2400" dirty="0"/>
          </a:p>
          <a:p>
            <a:r>
              <a:rPr lang="en-US" sz="2400" b="1" u="sng" dirty="0">
                <a:solidFill>
                  <a:schemeClr val="accent6">
                    <a:lumMod val="60000"/>
                    <a:lumOff val="40000"/>
                  </a:schemeClr>
                </a:solidFill>
              </a:rPr>
              <a:t>Homework:</a:t>
            </a:r>
            <a:r>
              <a:rPr lang="en-US" sz="2400" b="1" dirty="0">
                <a:solidFill>
                  <a:schemeClr val="accent6">
                    <a:lumMod val="60000"/>
                    <a:lumOff val="40000"/>
                  </a:schemeClr>
                </a:solidFill>
              </a:rPr>
              <a:t>  I Am poem is due.  Start thinking about what you know of adversity!  1</a:t>
            </a:r>
            <a:r>
              <a:rPr lang="en-US" sz="2400" b="1" baseline="30000" dirty="0">
                <a:solidFill>
                  <a:schemeClr val="accent6">
                    <a:lumMod val="60000"/>
                    <a:lumOff val="40000"/>
                  </a:schemeClr>
                </a:solidFill>
              </a:rPr>
              <a:t>st</a:t>
            </a:r>
            <a:r>
              <a:rPr lang="en-US" sz="2400" b="1" dirty="0">
                <a:solidFill>
                  <a:schemeClr val="accent6">
                    <a:lumMod val="60000"/>
                    <a:lumOff val="40000"/>
                  </a:schemeClr>
                </a:solidFill>
              </a:rPr>
              <a:t> unit starts on Monday!!!!! </a:t>
            </a:r>
            <a:endParaRPr lang="en-US" sz="2400" b="1" dirty="0" smtClean="0">
              <a:solidFill>
                <a:schemeClr val="accent6">
                  <a:lumMod val="60000"/>
                  <a:lumOff val="40000"/>
                </a:schemeClr>
              </a:solidFill>
            </a:endParaRPr>
          </a:p>
          <a:p>
            <a:r>
              <a:rPr lang="en-US" sz="2400" dirty="0" smtClean="0"/>
              <a:t>  </a:t>
            </a:r>
            <a:endParaRPr lang="en-US" sz="2400" dirty="0"/>
          </a:p>
          <a:p>
            <a:r>
              <a:rPr lang="en-US" sz="2400" b="1" u="sng" dirty="0" smtClean="0">
                <a:solidFill>
                  <a:schemeClr val="accent2"/>
                </a:solidFill>
              </a:rPr>
              <a:t>Standard</a:t>
            </a:r>
            <a:r>
              <a:rPr lang="en-US" sz="2400" b="1" u="sng" dirty="0">
                <a:solidFill>
                  <a:schemeClr val="accent2"/>
                </a:solidFill>
              </a:rPr>
              <a:t>:</a:t>
            </a:r>
            <a:r>
              <a:rPr lang="en-US" sz="2400" b="1" dirty="0">
                <a:solidFill>
                  <a:schemeClr val="accent2"/>
                </a:solidFill>
              </a:rPr>
              <a:t> </a:t>
            </a:r>
            <a:r>
              <a:rPr lang="en-US" sz="2400" b="1" dirty="0" smtClean="0">
                <a:solidFill>
                  <a:schemeClr val="accent2"/>
                </a:solidFill>
              </a:rPr>
              <a:t>  CCSS.ELA-Literacy.L.4.B  </a:t>
            </a:r>
            <a:r>
              <a:rPr lang="en-US" sz="2400" b="1" dirty="0">
                <a:solidFill>
                  <a:schemeClr val="accent2"/>
                </a:solidFill>
              </a:rPr>
              <a:t>Use common, grade-appropriate Greek or Latin affixes and roots as clues to the meaning of a word or phrase  </a:t>
            </a:r>
            <a:r>
              <a:rPr lang="en-US" sz="2400" b="1" u="sng" dirty="0">
                <a:solidFill>
                  <a:schemeClr val="accent2"/>
                </a:solidFill>
              </a:rPr>
              <a:t> </a:t>
            </a:r>
            <a:r>
              <a:rPr lang="en-US" sz="2400" b="1" dirty="0">
                <a:solidFill>
                  <a:schemeClr val="accent2"/>
                </a:solidFill>
              </a:rPr>
              <a:t>   </a:t>
            </a:r>
          </a:p>
        </p:txBody>
      </p:sp>
    </p:spTree>
    <p:extLst>
      <p:ext uri="{BB962C8B-B14F-4D97-AF65-F5344CB8AC3E}">
        <p14:creationId xmlns:p14="http://schemas.microsoft.com/office/powerpoint/2010/main" val="36312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654" y="313038"/>
            <a:ext cx="11236411" cy="5539978"/>
          </a:xfrm>
          <a:prstGeom prst="rect">
            <a:avLst/>
          </a:prstGeom>
          <a:noFill/>
        </p:spPr>
        <p:txBody>
          <a:bodyPr wrap="square" rtlCol="0">
            <a:spAutoFit/>
          </a:bodyPr>
          <a:lstStyle/>
          <a:p>
            <a:r>
              <a:rPr lang="en-US" sz="2800" dirty="0" smtClean="0">
                <a:latin typeface="Comic Sans MS" panose="030F0702030302020204" pitchFamily="66" charset="0"/>
              </a:rPr>
              <a:t>Sub on Monday…</a:t>
            </a:r>
          </a:p>
          <a:p>
            <a:endParaRPr lang="en-US" sz="2800" dirty="0">
              <a:latin typeface="Comic Sans MS" panose="030F0702030302020204" pitchFamily="66" charset="0"/>
            </a:endParaRPr>
          </a:p>
          <a:p>
            <a:endParaRPr lang="en-US" sz="2800" dirty="0" smtClean="0">
              <a:latin typeface="Comic Sans MS" panose="030F0702030302020204" pitchFamily="66" charset="0"/>
            </a:endParaRPr>
          </a:p>
          <a:p>
            <a:pPr marL="342900" indent="-342900">
              <a:buAutoNum type="arabicPeriod"/>
            </a:pPr>
            <a:r>
              <a:rPr lang="en-US" sz="2800" b="1" dirty="0" smtClean="0">
                <a:solidFill>
                  <a:schemeClr val="tx2">
                    <a:lumMod val="75000"/>
                  </a:schemeClr>
                </a:solidFill>
                <a:latin typeface="Comic Sans MS" panose="030F0702030302020204" pitchFamily="66" charset="0"/>
              </a:rPr>
              <a:t>You will have a reading packet on Inference to work on.  Use the sheet and annotate each passage using the metacognitive markers</a:t>
            </a:r>
            <a:r>
              <a:rPr lang="en-US" sz="2800" dirty="0" smtClean="0">
                <a:latin typeface="Comic Sans MS" panose="030F0702030302020204" pitchFamily="66" charset="0"/>
              </a:rPr>
              <a:t>.  </a:t>
            </a:r>
          </a:p>
          <a:p>
            <a:pPr marL="342900" indent="-342900">
              <a:buAutoNum type="arabicPeriod"/>
            </a:pPr>
            <a:endParaRPr lang="en-US" sz="2800" dirty="0">
              <a:latin typeface="Comic Sans MS" panose="030F0702030302020204" pitchFamily="66" charset="0"/>
            </a:endParaRPr>
          </a:p>
          <a:p>
            <a:pPr marL="342900" indent="-342900">
              <a:buAutoNum type="arabicPeriod"/>
            </a:pPr>
            <a:r>
              <a:rPr lang="en-US" sz="2800" b="1" dirty="0" smtClean="0">
                <a:solidFill>
                  <a:schemeClr val="accent2"/>
                </a:solidFill>
                <a:latin typeface="Comic Sans MS" panose="030F0702030302020204" pitchFamily="66" charset="0"/>
              </a:rPr>
              <a:t>Not sure if you’ll have a sub or be split</a:t>
            </a:r>
          </a:p>
          <a:p>
            <a:pPr marL="342900" indent="-342900">
              <a:buAutoNum type="arabicPeriod"/>
            </a:pPr>
            <a:endParaRPr lang="en-US" sz="2800" dirty="0" smtClean="0">
              <a:latin typeface="Comic Sans MS" panose="030F0702030302020204" pitchFamily="66" charset="0"/>
            </a:endParaRPr>
          </a:p>
          <a:p>
            <a:endParaRPr lang="en-US" sz="2800" dirty="0">
              <a:latin typeface="Comic Sans MS" panose="030F0702030302020204" pitchFamily="66" charset="0"/>
            </a:endParaRPr>
          </a:p>
          <a:p>
            <a:r>
              <a:rPr lang="en-US" sz="2800" b="1" dirty="0" smtClean="0">
                <a:solidFill>
                  <a:schemeClr val="accent5">
                    <a:lumMod val="40000"/>
                    <a:lumOff val="60000"/>
                  </a:schemeClr>
                </a:solidFill>
                <a:latin typeface="Comic Sans MS" panose="030F0702030302020204" pitchFamily="66" charset="0"/>
              </a:rPr>
              <a:t>3.If I receive any negative reports, there will be consequences</a:t>
            </a:r>
          </a:p>
          <a:p>
            <a:endParaRPr lang="en-US"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580604" y="4104502"/>
            <a:ext cx="2201563" cy="2201563"/>
          </a:xfrm>
          <a:prstGeom prst="rect">
            <a:avLst/>
          </a:prstGeom>
        </p:spPr>
      </p:pic>
    </p:spTree>
    <p:extLst>
      <p:ext uri="{BB962C8B-B14F-4D97-AF65-F5344CB8AC3E}">
        <p14:creationId xmlns:p14="http://schemas.microsoft.com/office/powerpoint/2010/main" val="5124063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TM04033923[[fn=Depth]]</Template>
  <TotalTime>126</TotalTime>
  <Words>277</Words>
  <Application>Microsoft Office PowerPoint</Application>
  <PresentationFormat>Widescreen</PresentationFormat>
  <Paragraphs>54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Comic Sans MS</vt:lpstr>
      <vt:lpstr>Corbel</vt:lpstr>
      <vt:lpstr>Depth</vt:lpstr>
      <vt:lpstr>Thank you for another excellent week Homeroom!!!!</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another excellent week Homeroom!!!!</dc:title>
  <dc:creator>Barbara Fronk</dc:creator>
  <cp:lastModifiedBy>Barbara Fronk</cp:lastModifiedBy>
  <cp:revision>7</cp:revision>
  <dcterms:created xsi:type="dcterms:W3CDTF">2016-08-12T12:10:11Z</dcterms:created>
  <dcterms:modified xsi:type="dcterms:W3CDTF">2016-08-12T14:16:18Z</dcterms:modified>
</cp:coreProperties>
</file>