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8/5/2016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8/5/2016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8/5/2016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8/5/2016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8/5/2016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8/5/2016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8/5/2016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8/5/2016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8/5/2016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8/5/2016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8/5/2016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8/5/2016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8/5/2016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8/5/2016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8/5/2016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8/5/2016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8/5/2016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8/5/2016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3"/>
                </a:solidFill>
                <a:latin typeface="Georgia" panose="02040502050405020303" pitchFamily="18" charset="0"/>
              </a:rPr>
              <a:t>Good Morning Homeroom!!!</a:t>
            </a:r>
            <a:endParaRPr lang="en-US" b="1" dirty="0">
              <a:solidFill>
                <a:schemeClr val="accent3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10897" y="1833809"/>
            <a:ext cx="5216310" cy="3912233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14185" y="1833809"/>
            <a:ext cx="4374292" cy="3188043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74357" y="2537254"/>
            <a:ext cx="34269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5"/>
                </a:solidFill>
                <a:latin typeface="Georgia" panose="02040502050405020303" pitchFamily="18" charset="0"/>
              </a:rPr>
              <a:t>We made it through the first week!  We can do this!!!!!!</a:t>
            </a:r>
            <a:endParaRPr lang="en-US" sz="3200" dirty="0">
              <a:solidFill>
                <a:schemeClr val="accent5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626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4357" y="420130"/>
            <a:ext cx="109398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Georgia" panose="02040502050405020303" pitchFamily="18" charset="0"/>
              </a:rPr>
              <a:t>Today’s opener (drumroll please!!!!)</a:t>
            </a:r>
          </a:p>
          <a:p>
            <a:endParaRPr lang="en-US" sz="2400" b="1" dirty="0">
              <a:latin typeface="Georgia" panose="02040502050405020303" pitchFamily="18" charset="0"/>
            </a:endParaRPr>
          </a:p>
          <a:p>
            <a:r>
              <a:rPr lang="en-US" sz="2400" b="1" dirty="0" smtClean="0">
                <a:latin typeface="Georgia" panose="02040502050405020303" pitchFamily="18" charset="0"/>
              </a:rPr>
              <a:t>Quick write using the RACE strategy.  Hopefully RACE strategy is review for you all</a:t>
            </a:r>
            <a:endParaRPr lang="en-US" sz="2400" b="1" dirty="0">
              <a:latin typeface="Georgia" panose="02040502050405020303" pitchFamily="18" charset="0"/>
            </a:endParaRPr>
          </a:p>
          <a:p>
            <a:endParaRPr lang="en-US" sz="2400" b="1" dirty="0" smtClean="0">
              <a:latin typeface="Georgia" panose="02040502050405020303" pitchFamily="18" charset="0"/>
            </a:endParaRPr>
          </a:p>
          <a:p>
            <a:r>
              <a:rPr lang="en-US" sz="2400" b="1" dirty="0" smtClean="0">
                <a:latin typeface="Georgia" panose="02040502050405020303" pitchFamily="18" charset="0"/>
              </a:rPr>
              <a:t>Please write a response to the following quote </a:t>
            </a:r>
          </a:p>
          <a:p>
            <a:endParaRPr lang="en-US" dirty="0">
              <a:latin typeface="Georgia" panose="02040502050405020303" pitchFamily="18" charset="0"/>
            </a:endParaRPr>
          </a:p>
          <a:p>
            <a:endParaRPr lang="en-US" dirty="0" smtClean="0">
              <a:latin typeface="Georgia" panose="02040502050405020303" pitchFamily="18" charset="0"/>
            </a:endParaRPr>
          </a:p>
          <a:p>
            <a:r>
              <a:rPr lang="en-US" sz="3600" dirty="0" smtClean="0">
                <a:solidFill>
                  <a:schemeClr val="accent6"/>
                </a:solidFill>
                <a:latin typeface="Georgia" panose="02040502050405020303" pitchFamily="18" charset="0"/>
              </a:rPr>
              <a:t>“Theories (ideas that we base our activities on) and goals of education don’t matter at all if you do not consider your students to be human beings.”</a:t>
            </a:r>
          </a:p>
          <a:p>
            <a:endParaRPr lang="en-US" sz="3600" dirty="0">
              <a:solidFill>
                <a:schemeClr val="accent6"/>
              </a:solidFill>
              <a:latin typeface="Georgia" panose="02040502050405020303" pitchFamily="18" charset="0"/>
            </a:endParaRPr>
          </a:p>
          <a:p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Hint:  Quote is referring to teachers!!!!   </a:t>
            </a:r>
            <a:endParaRPr lang="en-US" sz="3600" dirty="0">
              <a:solidFill>
                <a:schemeClr val="accent3">
                  <a:lumMod val="60000"/>
                  <a:lumOff val="4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3614" y="1739058"/>
            <a:ext cx="1497227" cy="1497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775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557" y="453081"/>
            <a:ext cx="11228173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6"/>
                </a:solidFill>
                <a:latin typeface="Georgia" panose="02040502050405020303" pitchFamily="18" charset="0"/>
              </a:rPr>
              <a:t>Today’s work session:</a:t>
            </a:r>
          </a:p>
          <a:p>
            <a:endParaRPr lang="en-US" dirty="0">
              <a:latin typeface="Georgia" panose="02040502050405020303" pitchFamily="18" charset="0"/>
            </a:endParaRPr>
          </a:p>
          <a:p>
            <a:endParaRPr lang="en-US" dirty="0" smtClean="0">
              <a:latin typeface="Georgia" panose="02040502050405020303" pitchFamily="18" charset="0"/>
            </a:endParaRPr>
          </a:p>
          <a:p>
            <a:r>
              <a:rPr lang="en-US" sz="3200" dirty="0" smtClean="0">
                <a:solidFill>
                  <a:schemeClr val="accent3"/>
                </a:solidFill>
                <a:latin typeface="Georgia" panose="02040502050405020303" pitchFamily="18" charset="0"/>
              </a:rPr>
              <a:t>Reading the primary source document Kaplan’s Habits of a Scholar</a:t>
            </a:r>
          </a:p>
          <a:p>
            <a:endParaRPr lang="en-US" sz="3200" dirty="0" smtClean="0">
              <a:solidFill>
                <a:schemeClr val="accent3"/>
              </a:solidFill>
              <a:latin typeface="Georgia" panose="02040502050405020303" pitchFamily="18" charset="0"/>
            </a:endParaRPr>
          </a:p>
          <a:p>
            <a:endParaRPr lang="en-US" dirty="0" smtClean="0"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accent3"/>
                </a:solidFill>
                <a:latin typeface="Georgia" panose="02040502050405020303" pitchFamily="18" charset="0"/>
              </a:rPr>
              <a:t>What is a primary source document?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800" dirty="0">
              <a:solidFill>
                <a:schemeClr val="accent3"/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accent3"/>
                </a:solidFill>
                <a:latin typeface="Georgia" panose="02040502050405020303" pitchFamily="18" charset="0"/>
              </a:rPr>
              <a:t>Would type of reading would Habits of a Scholar be considered:   informational or literature?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800" dirty="0">
              <a:solidFill>
                <a:schemeClr val="accent3"/>
              </a:solidFill>
              <a:latin typeface="Georgia" panose="02040502050405020303" pitchFamily="18" charset="0"/>
            </a:endParaRPr>
          </a:p>
          <a:p>
            <a:r>
              <a:rPr lang="en-US" sz="2800" dirty="0" smtClean="0">
                <a:solidFill>
                  <a:schemeClr val="accent3"/>
                </a:solidFill>
                <a:latin typeface="Georgia" panose="02040502050405020303" pitchFamily="18" charset="0"/>
              </a:rPr>
              <a:t> </a:t>
            </a:r>
            <a:endParaRPr lang="en-US" sz="2800" dirty="0">
              <a:solidFill>
                <a:schemeClr val="accent3"/>
              </a:solidFill>
              <a:latin typeface="Georgia" panose="020405020504050203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1165" y="2067697"/>
            <a:ext cx="2619878" cy="1966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387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0259" y="428368"/>
            <a:ext cx="10873946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As we read each Habit, please rate yourself on a scale from 1 to 5 for how strongly you use or practice  each habit. </a:t>
            </a:r>
          </a:p>
          <a:p>
            <a:endParaRPr lang="en-US" dirty="0">
              <a:latin typeface="Georgia" panose="02040502050405020303" pitchFamily="18" charset="0"/>
            </a:endParaRPr>
          </a:p>
          <a:p>
            <a:r>
              <a:rPr lang="en-US" sz="3200" b="1" dirty="0" smtClean="0">
                <a:solidFill>
                  <a:schemeClr val="accent6"/>
                </a:solidFill>
                <a:latin typeface="Georgia" panose="02040502050405020303" pitchFamily="18" charset="0"/>
              </a:rPr>
              <a:t>1 = not at all</a:t>
            </a:r>
          </a:p>
          <a:p>
            <a:endParaRPr lang="en-US" sz="3200" b="1" dirty="0">
              <a:solidFill>
                <a:schemeClr val="accent6"/>
              </a:solidFill>
              <a:latin typeface="Georgia" panose="02040502050405020303" pitchFamily="18" charset="0"/>
            </a:endParaRPr>
          </a:p>
          <a:p>
            <a:r>
              <a:rPr lang="en-US" sz="3200" b="1" dirty="0" smtClean="0">
                <a:solidFill>
                  <a:schemeClr val="accent6"/>
                </a:solidFill>
                <a:latin typeface="Georgia" panose="02040502050405020303" pitchFamily="18" charset="0"/>
              </a:rPr>
              <a:t>2 = use it a little bit</a:t>
            </a:r>
          </a:p>
          <a:p>
            <a:endParaRPr lang="en-US" sz="3200" b="1" dirty="0">
              <a:solidFill>
                <a:schemeClr val="accent6"/>
              </a:solidFill>
              <a:latin typeface="Georgia" panose="02040502050405020303" pitchFamily="18" charset="0"/>
            </a:endParaRPr>
          </a:p>
          <a:p>
            <a:r>
              <a:rPr lang="en-US" sz="3200" b="1" dirty="0" smtClean="0">
                <a:solidFill>
                  <a:schemeClr val="accent6"/>
                </a:solidFill>
                <a:latin typeface="Georgia" panose="02040502050405020303" pitchFamily="18" charset="0"/>
              </a:rPr>
              <a:t>3 = trying it, but usually doesn’t work for me</a:t>
            </a:r>
          </a:p>
          <a:p>
            <a:endParaRPr lang="en-US" sz="3200" b="1" dirty="0">
              <a:solidFill>
                <a:schemeClr val="accent6"/>
              </a:solidFill>
              <a:latin typeface="Georgia" panose="02040502050405020303" pitchFamily="18" charset="0"/>
            </a:endParaRPr>
          </a:p>
          <a:p>
            <a:r>
              <a:rPr lang="en-US" sz="3200" b="1" dirty="0" smtClean="0">
                <a:solidFill>
                  <a:schemeClr val="accent6"/>
                </a:solidFill>
                <a:latin typeface="Georgia" panose="02040502050405020303" pitchFamily="18" charset="0"/>
              </a:rPr>
              <a:t>4 = most of the time I use it</a:t>
            </a:r>
          </a:p>
          <a:p>
            <a:endParaRPr lang="en-US" sz="3200" b="1" dirty="0">
              <a:solidFill>
                <a:schemeClr val="accent6"/>
              </a:solidFill>
              <a:latin typeface="Georgia" panose="02040502050405020303" pitchFamily="18" charset="0"/>
            </a:endParaRPr>
          </a:p>
          <a:p>
            <a:r>
              <a:rPr lang="en-US" sz="3200" b="1" dirty="0" smtClean="0">
                <a:solidFill>
                  <a:schemeClr val="accent6"/>
                </a:solidFill>
                <a:latin typeface="Georgia" panose="02040502050405020303" pitchFamily="18" charset="0"/>
              </a:rPr>
              <a:t>5 = use it without even thinking about it </a:t>
            </a:r>
            <a:endParaRPr lang="en-US" sz="3200" b="1" dirty="0">
              <a:solidFill>
                <a:schemeClr val="accent6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822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416" y="255373"/>
            <a:ext cx="1133526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Georgia" panose="02040502050405020303" pitchFamily="18" charset="0"/>
              </a:rPr>
              <a:t>Today’s Closing:</a:t>
            </a:r>
          </a:p>
          <a:p>
            <a:endParaRPr lang="en-US" sz="3200" dirty="0">
              <a:solidFill>
                <a:srgbClr val="00B0F0"/>
              </a:solidFill>
              <a:latin typeface="Georgia" panose="02040502050405020303" pitchFamily="18" charset="0"/>
            </a:endParaRPr>
          </a:p>
          <a:p>
            <a:endParaRPr lang="en-US" sz="3200" dirty="0" smtClean="0">
              <a:solidFill>
                <a:srgbClr val="00B0F0"/>
              </a:solidFill>
              <a:latin typeface="Georgia" panose="02040502050405020303" pitchFamily="18" charset="0"/>
            </a:endParaRPr>
          </a:p>
          <a:p>
            <a:r>
              <a:rPr lang="en-US" sz="3200" dirty="0" smtClean="0">
                <a:solidFill>
                  <a:srgbClr val="00B0F0"/>
                </a:solidFill>
                <a:latin typeface="Georgia" panose="02040502050405020303" pitchFamily="18" charset="0"/>
              </a:rPr>
              <a:t>Choose five words to describe the first week in Ms. </a:t>
            </a:r>
            <a:r>
              <a:rPr lang="en-US" sz="3200" dirty="0" err="1" smtClean="0">
                <a:solidFill>
                  <a:srgbClr val="00B0F0"/>
                </a:solidFill>
                <a:latin typeface="Georgia" panose="02040502050405020303" pitchFamily="18" charset="0"/>
              </a:rPr>
              <a:t>Fronk’s</a:t>
            </a:r>
            <a:r>
              <a:rPr lang="en-US" sz="3200" dirty="0" smtClean="0">
                <a:solidFill>
                  <a:srgbClr val="00B0F0"/>
                </a:solidFill>
                <a:latin typeface="Georgia" panose="02040502050405020303" pitchFamily="18" charset="0"/>
              </a:rPr>
              <a:t> class!!!  </a:t>
            </a:r>
          </a:p>
          <a:p>
            <a:endParaRPr lang="en-US" sz="3200" dirty="0">
              <a:solidFill>
                <a:srgbClr val="00B0F0"/>
              </a:solidFill>
              <a:latin typeface="Georgia" panose="02040502050405020303" pitchFamily="18" charset="0"/>
            </a:endParaRPr>
          </a:p>
          <a:p>
            <a:endParaRPr lang="en-US" sz="3200" dirty="0" smtClean="0">
              <a:solidFill>
                <a:srgbClr val="00B0F0"/>
              </a:solidFill>
              <a:latin typeface="Georgia" panose="02040502050405020303" pitchFamily="18" charset="0"/>
            </a:endParaRPr>
          </a:p>
          <a:p>
            <a:endParaRPr lang="en-US" sz="3200" dirty="0">
              <a:solidFill>
                <a:srgbClr val="00B0F0"/>
              </a:solidFill>
              <a:latin typeface="Georgia" panose="02040502050405020303" pitchFamily="18" charset="0"/>
            </a:endParaRPr>
          </a:p>
          <a:p>
            <a:endParaRPr lang="en-US" sz="3200" dirty="0" smtClean="0">
              <a:solidFill>
                <a:srgbClr val="00B0F0"/>
              </a:solidFill>
              <a:latin typeface="Georgia" panose="02040502050405020303" pitchFamily="18" charset="0"/>
            </a:endParaRPr>
          </a:p>
          <a:p>
            <a:r>
              <a:rPr lang="en-US" sz="3200" dirty="0" smtClean="0">
                <a:solidFill>
                  <a:srgbClr val="00B0F0"/>
                </a:solidFill>
                <a:latin typeface="Georgia" panose="02040502050405020303" pitchFamily="18" charset="0"/>
              </a:rPr>
              <a:t>It’s been a fantastic week!!!!!!</a:t>
            </a:r>
          </a:p>
          <a:p>
            <a:endParaRPr lang="en-US" sz="3200" dirty="0">
              <a:solidFill>
                <a:srgbClr val="00B0F0"/>
              </a:solidFill>
              <a:latin typeface="Georgia" panose="02040502050405020303" pitchFamily="18" charset="0"/>
            </a:endParaRPr>
          </a:p>
          <a:p>
            <a:endParaRPr lang="en-US" sz="3200" dirty="0">
              <a:solidFill>
                <a:srgbClr val="00B0F0"/>
              </a:solidFill>
              <a:latin typeface="Georgia" panose="020405020504050203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9935" y="2457305"/>
            <a:ext cx="3868696" cy="2064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452525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29</TotalTime>
  <Words>213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Corbel</vt:lpstr>
      <vt:lpstr>Georgia</vt:lpstr>
      <vt:lpstr>Wingdings</vt:lpstr>
      <vt:lpstr>Depth</vt:lpstr>
      <vt:lpstr>Good Morning Homeroom!!!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Morning Homeroom!!!</dc:title>
  <dc:creator>Barbara Fronk</dc:creator>
  <cp:lastModifiedBy>Barbara Fronk</cp:lastModifiedBy>
  <cp:revision>4</cp:revision>
  <dcterms:created xsi:type="dcterms:W3CDTF">2016-08-05T11:55:55Z</dcterms:created>
  <dcterms:modified xsi:type="dcterms:W3CDTF">2016-08-05T12:25:34Z</dcterms:modified>
</cp:coreProperties>
</file>