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59" y="2677297"/>
            <a:ext cx="5715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7438" y="494270"/>
            <a:ext cx="8789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Today’s warmup</a:t>
            </a:r>
            <a:r>
              <a:rPr lang="en-US" sz="2400" b="1" dirty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:  Think about what you know so far about </a:t>
            </a:r>
            <a:r>
              <a:rPr lang="en-US" sz="2400" b="1" dirty="0" smtClean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Charlie Gordon.  Is Charlie </a:t>
            </a:r>
            <a:r>
              <a:rPr lang="en-US" sz="2400" b="1" dirty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flat </a:t>
            </a:r>
            <a:r>
              <a:rPr lang="en-US" sz="2400" b="1" dirty="0" smtClean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or </a:t>
            </a:r>
            <a:r>
              <a:rPr lang="en-US" sz="2400" b="1" dirty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round?  Static </a:t>
            </a:r>
            <a:r>
              <a:rPr lang="en-US" sz="2400" b="1" dirty="0" smtClean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or </a:t>
            </a:r>
            <a:r>
              <a:rPr lang="en-US" sz="2400" b="1" dirty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Dynamic?  Is the characterization direct or indirect</a:t>
            </a:r>
            <a:r>
              <a:rPr lang="en-US" sz="2400" b="1" dirty="0" smtClean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?</a:t>
            </a:r>
          </a:p>
          <a:p>
            <a:pPr lvl="0"/>
            <a:endParaRPr lang="en-US" sz="2400" b="1" dirty="0">
              <a:solidFill>
                <a:srgbClr val="65A9E1">
                  <a:lumMod val="60000"/>
                  <a:lumOff val="40000"/>
                </a:srgbClr>
              </a:solidFill>
              <a:latin typeface="Kristen ITC" panose="03050502040202030202" pitchFamily="66" charset="0"/>
            </a:endParaRPr>
          </a:p>
          <a:p>
            <a:pPr lvl="0"/>
            <a:r>
              <a:rPr lang="en-US" sz="2400" b="1" dirty="0" smtClean="0">
                <a:solidFill>
                  <a:srgbClr val="65A9E1">
                    <a:lumMod val="60000"/>
                    <a:lumOff val="40000"/>
                  </a:srgbClr>
                </a:solidFill>
                <a:latin typeface="Kristen ITC" panose="03050502040202030202" pitchFamily="66" charset="0"/>
              </a:rPr>
              <a:t>Does he have a foil?</a:t>
            </a:r>
            <a:endParaRPr lang="en-US" sz="2400" b="1" dirty="0">
              <a:solidFill>
                <a:srgbClr val="65A9E1">
                  <a:lumMod val="60000"/>
                  <a:lumOff val="40000"/>
                </a:srgb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5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459" y="354227"/>
            <a:ext cx="113105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After you finish the quiz…please remain quiet and read Flowers for Algernon.</a:t>
            </a: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</a:t>
            </a:r>
          </a:p>
          <a:p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77" y="2118035"/>
            <a:ext cx="3120850" cy="44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7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34" y="493986"/>
            <a:ext cx="1149831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800" b="1" smtClean="0">
                <a:solidFill>
                  <a:schemeClr val="tx2"/>
                </a:solidFill>
                <a:latin typeface="Georgia" panose="02040502050405020303" pitchFamily="18" charset="0"/>
              </a:rPr>
              <a:t>What </a:t>
            </a:r>
            <a:r>
              <a:rPr lang="en-US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changes become apparent in Charlie immediately following the operation</a:t>
            </a:r>
            <a:r>
              <a:rPr lang="en-US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?</a:t>
            </a:r>
          </a:p>
          <a:p>
            <a:endParaRPr lang="en-US" sz="28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Explain the changes in Charlie’s attitude toward Algernon and how Charlie feels about the way Algernon is being treated. </a:t>
            </a:r>
            <a:endParaRPr lang="en-US" sz="280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sz="28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Miss </a:t>
            </a:r>
            <a:r>
              <a:rPr lang="en-US" sz="28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Kinnian</a:t>
            </a:r>
            <a:r>
              <a:rPr lang="en-US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 cries when Charlie tells her that everyone is good.  Why? </a:t>
            </a:r>
            <a:endParaRPr lang="en-US" sz="280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r>
              <a:rPr lang="en-US" sz="2400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**Stamp </a:t>
            </a: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sheet to track </a:t>
            </a:r>
            <a:r>
              <a:rPr lang="en-US" sz="2400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your </a:t>
            </a: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participation.  Minimum of 8 stamps = perfect classwork grade  for the week.  1</a:t>
            </a:r>
            <a:r>
              <a:rPr lang="en-US" sz="2400" b="1" baseline="30000" dirty="0">
                <a:solidFill>
                  <a:schemeClr val="accent3"/>
                </a:solidFill>
                <a:latin typeface="Georgia" panose="02040502050405020303" pitchFamily="18" charset="0"/>
              </a:rPr>
              <a:t>st</a:t>
            </a: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, 2</a:t>
            </a:r>
            <a:r>
              <a:rPr lang="en-US" sz="2400" b="1" baseline="30000" dirty="0">
                <a:solidFill>
                  <a:schemeClr val="accent3"/>
                </a:solidFill>
                <a:latin typeface="Georgia" panose="02040502050405020303" pitchFamily="18" charset="0"/>
              </a:rPr>
              <a:t>nd</a:t>
            </a: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, 3</a:t>
            </a:r>
            <a:r>
              <a:rPr lang="en-US" sz="2400" b="1" baseline="30000" dirty="0">
                <a:solidFill>
                  <a:schemeClr val="accent3"/>
                </a:solidFill>
                <a:latin typeface="Georgia" panose="02040502050405020303" pitchFamily="18" charset="0"/>
              </a:rPr>
              <a:t>rd</a:t>
            </a:r>
            <a:r>
              <a:rPr lang="en-US" sz="2400" b="1" dirty="0">
                <a:solidFill>
                  <a:schemeClr val="accent3"/>
                </a:solidFill>
                <a:latin typeface="Georgia" panose="02040502050405020303" pitchFamily="18" charset="0"/>
              </a:rPr>
              <a:t> highest # of stamps wins a prize.  You must be respectful  to be called on.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</TotalTime>
  <Words>140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Corbel</vt:lpstr>
      <vt:lpstr>Georgia</vt:lpstr>
      <vt:lpstr>Kristen ITC</vt:lpstr>
      <vt:lpstr>Depth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2</cp:revision>
  <dcterms:created xsi:type="dcterms:W3CDTF">2016-11-16T01:42:24Z</dcterms:created>
  <dcterms:modified xsi:type="dcterms:W3CDTF">2016-11-16T01:55:12Z</dcterms:modified>
</cp:coreProperties>
</file>