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62" r:id="rId3"/>
    <p:sldId id="260" r:id="rId4"/>
    <p:sldId id="259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688521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5-EwrhsMzY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/>
          </p:cNvSpPr>
          <p:nvPr>
            <p:ph type="title" idx="4294967295"/>
          </p:nvPr>
        </p:nvSpPr>
        <p:spPr>
          <a:xfrm>
            <a:off x="1775254" y="192260"/>
            <a:ext cx="8229600" cy="114300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>
                <a:effectLst>
                  <a:outerShdw blurRad="12700" dist="38100" dir="2700000" rotWithShape="0">
                    <a:srgbClr val="000000"/>
                  </a:outerShdw>
                </a:effectLst>
              </a:defRPr>
            </a:pPr>
            <a:r>
              <a:rPr lang="en-US" sz="3600" dirty="0" smtClean="0"/>
              <a:t>Welcome AC!  Today’s Opener:  Is this an example of ethos, logos or pathos? Why?</a:t>
            </a:r>
            <a:endParaRPr sz="3600" dirty="0"/>
          </a:p>
        </p:txBody>
      </p:sp>
      <p:pic>
        <p:nvPicPr>
          <p:cNvPr id="211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33008" y="1335261"/>
            <a:ext cx="3914092" cy="54344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561967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3168" y="584886"/>
            <a:ext cx="106844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Brain </a:t>
            </a: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Break   </a:t>
            </a:r>
            <a:r>
              <a:rPr lang="en-US" u="sng" dirty="0">
                <a:solidFill>
                  <a:srgbClr val="0563C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https://www.youtube.com/watch?v=l5-EwrhsMzY</a:t>
            </a: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Kid President  Letter to a Person on Their 1</a:t>
            </a:r>
            <a:r>
              <a:rPr lang="en-US" baseline="30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41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 idx="4294967295"/>
          </p:nvPr>
        </p:nvSpPr>
        <p:spPr>
          <a:xfrm>
            <a:off x="1981200" y="274638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58368">
              <a:lnSpc>
                <a:spcPts val="4100"/>
              </a:lnSpc>
              <a:defRPr sz="3168">
                <a:effectLst>
                  <a:outerShdw blurRad="9144" dist="18288" dir="2700000" rotWithShape="0">
                    <a:srgbClr val="000000"/>
                  </a:outerShdw>
                </a:effectLst>
              </a:defRPr>
            </a:pPr>
            <a:r>
              <a:t>Make this map </a:t>
            </a:r>
            <a:br/>
            <a:r>
              <a:t>(small—you will add to it)</a:t>
            </a:r>
          </a:p>
        </p:txBody>
      </p:sp>
      <p:grpSp>
        <p:nvGrpSpPr>
          <p:cNvPr id="133" name="Group 133"/>
          <p:cNvGrpSpPr/>
          <p:nvPr/>
        </p:nvGrpSpPr>
        <p:grpSpPr>
          <a:xfrm>
            <a:off x="1981199" y="1600199"/>
            <a:ext cx="8229605" cy="4525967"/>
            <a:chOff x="-1" y="-1"/>
            <a:chExt cx="8229603" cy="4525965"/>
          </a:xfrm>
        </p:grpSpPr>
        <p:sp>
          <p:nvSpPr>
            <p:cNvPr id="118" name="Shape 118"/>
            <p:cNvSpPr/>
            <p:nvPr/>
          </p:nvSpPr>
          <p:spPr>
            <a:xfrm rot="5400000" flipH="1">
              <a:off x="5102383" y="822801"/>
              <a:ext cx="905194" cy="2880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500" y="0"/>
                  </a:lnTo>
                  <a:lnTo>
                    <a:pt x="4500" y="21600"/>
                  </a:lnTo>
                  <a:lnTo>
                    <a:pt x="21600" y="2160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flipV="1">
              <a:off x="4114799" y="1810385"/>
              <a:ext cx="1144" cy="905193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rot="16200000">
              <a:off x="2222023" y="822801"/>
              <a:ext cx="905194" cy="2880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500" y="0"/>
                  </a:lnTo>
                  <a:lnTo>
                    <a:pt x="4500" y="21600"/>
                  </a:lnTo>
                  <a:lnTo>
                    <a:pt x="21600" y="2160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123" name="Group 123"/>
            <p:cNvGrpSpPr/>
            <p:nvPr/>
          </p:nvGrpSpPr>
          <p:grpSpPr>
            <a:xfrm>
              <a:off x="2880359" y="-1"/>
              <a:ext cx="2468882" cy="1810388"/>
              <a:chOff x="0" y="0"/>
              <a:chExt cx="2468881" cy="1810386"/>
            </a:xfrm>
          </p:grpSpPr>
          <p:sp>
            <p:nvSpPr>
              <p:cNvPr id="121" name="Shape 121"/>
              <p:cNvSpPr/>
              <p:nvPr/>
            </p:nvSpPr>
            <p:spPr>
              <a:xfrm>
                <a:off x="0" y="0"/>
                <a:ext cx="2468881" cy="1810386"/>
              </a:xfrm>
              <a:prstGeom prst="roundRect">
                <a:avLst>
                  <a:gd name="adj" fmla="val 16667"/>
                </a:avLst>
              </a:prstGeom>
              <a:solidFill>
                <a:srgbClr val="BBE0E3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latin typeface="Palatino Linotype"/>
                    <a:ea typeface="Palatino Linotype"/>
                    <a:cs typeface="Palatino Linotype"/>
                    <a:sym typeface="Palatino Linotype"/>
                  </a:defRPr>
                </a:pPr>
                <a:endParaRPr/>
              </a:p>
            </p:txBody>
          </p:sp>
          <p:sp>
            <p:nvSpPr>
              <p:cNvPr id="122" name="Shape 122"/>
              <p:cNvSpPr/>
              <p:nvPr/>
            </p:nvSpPr>
            <p:spPr>
              <a:xfrm>
                <a:off x="88338" y="582028"/>
                <a:ext cx="2292204" cy="6463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21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rPr b="1" dirty="0">
                    <a:solidFill>
                      <a:schemeClr val="bg1"/>
                    </a:solidFill>
                  </a:rPr>
                  <a:t>PERSUASIVE APPEALS</a:t>
                </a:r>
              </a:p>
            </p:txBody>
          </p:sp>
        </p:grpSp>
        <p:grpSp>
          <p:nvGrpSpPr>
            <p:cNvPr id="126" name="Group 126"/>
            <p:cNvGrpSpPr/>
            <p:nvPr/>
          </p:nvGrpSpPr>
          <p:grpSpPr>
            <a:xfrm>
              <a:off x="-1" y="2715577"/>
              <a:ext cx="2468882" cy="1810387"/>
              <a:chOff x="0" y="0"/>
              <a:chExt cx="2468881" cy="1810386"/>
            </a:xfrm>
          </p:grpSpPr>
          <p:sp>
            <p:nvSpPr>
              <p:cNvPr id="124" name="Shape 124"/>
              <p:cNvSpPr/>
              <p:nvPr/>
            </p:nvSpPr>
            <p:spPr>
              <a:xfrm>
                <a:off x="0" y="0"/>
                <a:ext cx="2468881" cy="1810386"/>
              </a:xfrm>
              <a:prstGeom prst="roundRect">
                <a:avLst>
                  <a:gd name="adj" fmla="val 16667"/>
                </a:avLst>
              </a:prstGeom>
              <a:solidFill>
                <a:srgbClr val="BBE0E3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latin typeface="Palatino Linotype"/>
                    <a:ea typeface="Palatino Linotype"/>
                    <a:cs typeface="Palatino Linotype"/>
                    <a:sym typeface="Palatino Linotype"/>
                  </a:defRPr>
                </a:pPr>
                <a:endParaRPr/>
              </a:p>
            </p:txBody>
          </p:sp>
          <p:sp>
            <p:nvSpPr>
              <p:cNvPr id="125" name="Shape 125"/>
              <p:cNvSpPr/>
              <p:nvPr/>
            </p:nvSpPr>
            <p:spPr>
              <a:xfrm>
                <a:off x="88338" y="743610"/>
                <a:ext cx="2292204" cy="3231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21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rPr b="1" dirty="0">
                    <a:solidFill>
                      <a:schemeClr val="bg1"/>
                    </a:solidFill>
                  </a:rPr>
                  <a:t>LOGICAL</a:t>
                </a:r>
              </a:p>
            </p:txBody>
          </p:sp>
        </p:grpSp>
        <p:grpSp>
          <p:nvGrpSpPr>
            <p:cNvPr id="129" name="Group 129"/>
            <p:cNvGrpSpPr/>
            <p:nvPr/>
          </p:nvGrpSpPr>
          <p:grpSpPr>
            <a:xfrm>
              <a:off x="2880359" y="2715577"/>
              <a:ext cx="2468882" cy="1810387"/>
              <a:chOff x="0" y="0"/>
              <a:chExt cx="2468881" cy="1810386"/>
            </a:xfrm>
          </p:grpSpPr>
          <p:sp>
            <p:nvSpPr>
              <p:cNvPr id="127" name="Shape 127"/>
              <p:cNvSpPr/>
              <p:nvPr/>
            </p:nvSpPr>
            <p:spPr>
              <a:xfrm>
                <a:off x="0" y="0"/>
                <a:ext cx="2468881" cy="1810386"/>
              </a:xfrm>
              <a:prstGeom prst="roundRect">
                <a:avLst>
                  <a:gd name="adj" fmla="val 16667"/>
                </a:avLst>
              </a:prstGeom>
              <a:solidFill>
                <a:srgbClr val="BBE0E3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latin typeface="Palatino Linotype"/>
                    <a:ea typeface="Palatino Linotype"/>
                    <a:cs typeface="Palatino Linotype"/>
                    <a:sym typeface="Palatino Linotype"/>
                  </a:defRPr>
                </a:pPr>
                <a:endParaRPr/>
              </a:p>
            </p:txBody>
          </p:sp>
          <p:sp>
            <p:nvSpPr>
              <p:cNvPr id="128" name="Shape 128"/>
              <p:cNvSpPr/>
              <p:nvPr/>
            </p:nvSpPr>
            <p:spPr>
              <a:xfrm>
                <a:off x="88338" y="743610"/>
                <a:ext cx="2292204" cy="3231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21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rPr b="1" dirty="0">
                    <a:solidFill>
                      <a:schemeClr val="bg1"/>
                    </a:solidFill>
                  </a:rPr>
                  <a:t>ETHICAL</a:t>
                </a:r>
              </a:p>
            </p:txBody>
          </p:sp>
        </p:grpSp>
        <p:grpSp>
          <p:nvGrpSpPr>
            <p:cNvPr id="132" name="Group 132"/>
            <p:cNvGrpSpPr/>
            <p:nvPr/>
          </p:nvGrpSpPr>
          <p:grpSpPr>
            <a:xfrm>
              <a:off x="5760720" y="2715577"/>
              <a:ext cx="2468882" cy="1810387"/>
              <a:chOff x="0" y="0"/>
              <a:chExt cx="2468881" cy="1810386"/>
            </a:xfrm>
          </p:grpSpPr>
          <p:sp>
            <p:nvSpPr>
              <p:cNvPr id="130" name="Shape 130"/>
              <p:cNvSpPr/>
              <p:nvPr/>
            </p:nvSpPr>
            <p:spPr>
              <a:xfrm>
                <a:off x="0" y="0"/>
                <a:ext cx="2468881" cy="1810386"/>
              </a:xfrm>
              <a:prstGeom prst="roundRect">
                <a:avLst>
                  <a:gd name="adj" fmla="val 16667"/>
                </a:avLst>
              </a:prstGeom>
              <a:solidFill>
                <a:srgbClr val="BBE0E3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latin typeface="Palatino Linotype"/>
                    <a:ea typeface="Palatino Linotype"/>
                    <a:cs typeface="Palatino Linotype"/>
                    <a:sym typeface="Palatino Linotype"/>
                  </a:defRPr>
                </a:pPr>
                <a:endParaRPr/>
              </a:p>
            </p:txBody>
          </p:sp>
          <p:sp>
            <p:nvSpPr>
              <p:cNvPr id="131" name="Shape 131"/>
              <p:cNvSpPr/>
              <p:nvPr/>
            </p:nvSpPr>
            <p:spPr>
              <a:xfrm>
                <a:off x="88338" y="743610"/>
                <a:ext cx="2292204" cy="3231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21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rPr b="1" dirty="0">
                    <a:solidFill>
                      <a:schemeClr val="bg1"/>
                    </a:solidFill>
                  </a:rPr>
                  <a:t>EMOTIONAL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54275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 idx="4294967295"/>
          </p:nvPr>
        </p:nvSpPr>
        <p:spPr>
          <a:xfrm>
            <a:off x="1981200" y="0"/>
            <a:ext cx="8229600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44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rPr dirty="0"/>
              <a:t>Where do these go on the tree?</a:t>
            </a:r>
            <a:br>
              <a:rPr dirty="0"/>
            </a:br>
            <a:r>
              <a:rPr dirty="0"/>
              <a:t>Quiz yourself (in pencil) 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4294967295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rPr sz="2400" dirty="0"/>
              <a:t>An argument based on </a:t>
            </a:r>
            <a:r>
              <a:rPr sz="2400" i="1" dirty="0"/>
              <a:t>evidence</a:t>
            </a:r>
            <a:r>
              <a:rPr sz="2400" dirty="0"/>
              <a:t> 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rPr sz="2400" dirty="0"/>
              <a:t>An argument based on </a:t>
            </a:r>
            <a:r>
              <a:rPr sz="2400" i="1" dirty="0"/>
              <a:t>human needs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 i="1"/>
            </a:pPr>
            <a:r>
              <a:rPr sz="2400" dirty="0"/>
              <a:t>An argument based on feelings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 i="1"/>
            </a:pPr>
            <a:r>
              <a:rPr sz="2400" dirty="0"/>
              <a:t>An argument based on morality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 i="1"/>
            </a:pPr>
            <a:r>
              <a:rPr sz="2400" dirty="0"/>
              <a:t>An argument based on statistics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 i="1"/>
            </a:pPr>
            <a:r>
              <a:rPr sz="2400" dirty="0"/>
              <a:t>An argument based on reasoning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 i="1"/>
            </a:pPr>
            <a:r>
              <a:rPr sz="2400" dirty="0"/>
              <a:t>An argument based on sympathies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 i="1"/>
            </a:pPr>
            <a:r>
              <a:rPr sz="2400" dirty="0"/>
              <a:t>An argument based on facts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 i="1"/>
            </a:pPr>
            <a:r>
              <a:rPr sz="2400" dirty="0"/>
              <a:t>An argument based on laws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 i="1"/>
            </a:pPr>
            <a:r>
              <a:rPr sz="2400" dirty="0"/>
              <a:t>An argument based on human needs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 i="1"/>
            </a:pPr>
            <a:r>
              <a:rPr sz="2400" dirty="0"/>
              <a:t>An argument based on religious beliefs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 i="1"/>
            </a:pPr>
            <a:r>
              <a:rPr sz="2400" dirty="0"/>
              <a:t>An argument based on justice and fairness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 i="1"/>
            </a:pPr>
            <a:r>
              <a:rPr sz="2400" dirty="0"/>
              <a:t>An argument based on shocking anecdotes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8498129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build="p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 idx="4294967295"/>
          </p:nvPr>
        </p:nvSpPr>
        <p:spPr>
          <a:xfrm>
            <a:off x="1981200" y="274638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>
                <a:effectLst>
                  <a:outerShdw blurRad="12700" dist="38100" dir="2700000" rotWithShape="0">
                    <a:srgbClr val="000000"/>
                  </a:outerShdw>
                </a:effectLst>
              </a:defRPr>
            </a:pPr>
            <a:endParaRPr dirty="0"/>
          </a:p>
        </p:txBody>
      </p:sp>
      <p:grpSp>
        <p:nvGrpSpPr>
          <p:cNvPr id="205" name="Group 205"/>
          <p:cNvGrpSpPr/>
          <p:nvPr/>
        </p:nvGrpSpPr>
        <p:grpSpPr>
          <a:xfrm>
            <a:off x="838197" y="436091"/>
            <a:ext cx="9372603" cy="5657852"/>
            <a:chOff x="0" y="0"/>
            <a:chExt cx="9372602" cy="5657851"/>
          </a:xfrm>
        </p:grpSpPr>
        <p:sp>
          <p:nvSpPr>
            <p:cNvPr id="139" name="Shape 139"/>
            <p:cNvSpPr/>
            <p:nvPr/>
          </p:nvSpPr>
          <p:spPr>
            <a:xfrm rot="10800000" flipH="1">
              <a:off x="7930507" y="1664073"/>
              <a:ext cx="360524" cy="366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0800000" flipH="1">
              <a:off x="7930507" y="1664073"/>
              <a:ext cx="360524" cy="2662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 rot="10800000" flipH="1">
              <a:off x="7930507" y="1664073"/>
              <a:ext cx="360524" cy="1664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 rot="10800000" flipH="1">
              <a:off x="7930507" y="1664073"/>
              <a:ext cx="360524" cy="665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 rot="10800000" flipH="1">
              <a:off x="5046322" y="1664073"/>
              <a:ext cx="360524" cy="366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 rot="10800000" flipH="1">
              <a:off x="5046322" y="1664073"/>
              <a:ext cx="360524" cy="2662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 rot="10800000" flipH="1">
              <a:off x="5046322" y="1664073"/>
              <a:ext cx="360524" cy="1664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 rot="10800000" flipH="1">
              <a:off x="5046322" y="1664073"/>
              <a:ext cx="360524" cy="665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 rot="10800000" flipH="1">
              <a:off x="2163138" y="1664073"/>
              <a:ext cx="360525" cy="366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 rot="10800000" flipH="1">
              <a:off x="2163138" y="1664073"/>
              <a:ext cx="360525" cy="2662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 rot="10800000" flipH="1">
              <a:off x="2163138" y="1664073"/>
              <a:ext cx="360525" cy="1664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 rot="10800000" flipH="1">
              <a:off x="2163138" y="1664073"/>
              <a:ext cx="360525" cy="665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 rot="5400000" flipH="1">
              <a:off x="6682530" y="-610056"/>
              <a:ext cx="332816" cy="2884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556" y="0"/>
                  </a:lnTo>
                  <a:lnTo>
                    <a:pt x="6556" y="21600"/>
                  </a:lnTo>
                  <a:lnTo>
                    <a:pt x="21600" y="2160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 flipV="1">
              <a:off x="5406845" y="665629"/>
              <a:ext cx="1003" cy="332816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 rot="16200000">
              <a:off x="3798846" y="-609555"/>
              <a:ext cx="332816" cy="2883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556" y="0"/>
                  </a:lnTo>
                  <a:lnTo>
                    <a:pt x="6556" y="21600"/>
                  </a:lnTo>
                  <a:lnTo>
                    <a:pt x="21600" y="2160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156" name="Group 156"/>
            <p:cNvGrpSpPr/>
            <p:nvPr/>
          </p:nvGrpSpPr>
          <p:grpSpPr>
            <a:xfrm>
              <a:off x="4325276" y="0"/>
              <a:ext cx="2163141" cy="665631"/>
              <a:chOff x="0" y="0"/>
              <a:chExt cx="2163139" cy="665630"/>
            </a:xfrm>
          </p:grpSpPr>
          <p:sp>
            <p:nvSpPr>
              <p:cNvPr id="154" name="Shape 154"/>
              <p:cNvSpPr/>
              <p:nvPr/>
            </p:nvSpPr>
            <p:spPr>
              <a:xfrm>
                <a:off x="0" y="0"/>
                <a:ext cx="2163139" cy="665630"/>
              </a:xfrm>
              <a:prstGeom prst="roundRect">
                <a:avLst>
                  <a:gd name="adj" fmla="val 16667"/>
                </a:avLst>
              </a:prstGeom>
              <a:solidFill>
                <a:srgbClr val="BBE0E3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latin typeface="Palatino Linotype"/>
                    <a:ea typeface="Palatino Linotype"/>
                    <a:cs typeface="Palatino Linotype"/>
                    <a:sym typeface="Palatino Linotype"/>
                  </a:defRPr>
                </a:pPr>
                <a:endParaRPr sz="1900"/>
              </a:p>
            </p:txBody>
          </p:sp>
          <p:sp>
            <p:nvSpPr>
              <p:cNvPr id="155" name="Shape 155"/>
              <p:cNvSpPr/>
              <p:nvPr/>
            </p:nvSpPr>
            <p:spPr>
              <a:xfrm>
                <a:off x="32480" y="71205"/>
                <a:ext cx="2098179" cy="5232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7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rPr b="1" dirty="0">
                    <a:solidFill>
                      <a:schemeClr val="bg1"/>
                    </a:solidFill>
                  </a:rPr>
                  <a:t>PERSUASIVE APPEALS</a:t>
                </a:r>
              </a:p>
            </p:txBody>
          </p:sp>
        </p:grpSp>
        <p:grpSp>
          <p:nvGrpSpPr>
            <p:cNvPr id="159" name="Group 159"/>
            <p:cNvGrpSpPr/>
            <p:nvPr/>
          </p:nvGrpSpPr>
          <p:grpSpPr>
            <a:xfrm>
              <a:off x="1442092" y="998444"/>
              <a:ext cx="2163141" cy="665631"/>
              <a:chOff x="0" y="0"/>
              <a:chExt cx="2163139" cy="665630"/>
            </a:xfrm>
          </p:grpSpPr>
          <p:sp>
            <p:nvSpPr>
              <p:cNvPr id="157" name="Shape 157"/>
              <p:cNvSpPr/>
              <p:nvPr/>
            </p:nvSpPr>
            <p:spPr>
              <a:xfrm>
                <a:off x="0" y="0"/>
                <a:ext cx="2163139" cy="665630"/>
              </a:xfrm>
              <a:prstGeom prst="roundRect">
                <a:avLst>
                  <a:gd name="adj" fmla="val 16667"/>
                </a:avLst>
              </a:prstGeom>
              <a:solidFill>
                <a:srgbClr val="BBE0E3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latin typeface="Palatino Linotype"/>
                    <a:ea typeface="Palatino Linotype"/>
                    <a:cs typeface="Palatino Linotype"/>
                    <a:sym typeface="Palatino Linotype"/>
                  </a:defRPr>
                </a:pPr>
                <a:endParaRPr sz="1900"/>
              </a:p>
            </p:txBody>
          </p:sp>
          <p:sp>
            <p:nvSpPr>
              <p:cNvPr id="158" name="Shape 158"/>
              <p:cNvSpPr/>
              <p:nvPr/>
            </p:nvSpPr>
            <p:spPr>
              <a:xfrm>
                <a:off x="32480" y="202010"/>
                <a:ext cx="2098179" cy="2616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7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rPr b="1" dirty="0">
                    <a:solidFill>
                      <a:schemeClr val="bg1"/>
                    </a:solidFill>
                  </a:rPr>
                  <a:t>LOGICAL</a:t>
                </a:r>
              </a:p>
            </p:txBody>
          </p:sp>
        </p:grpSp>
        <p:grpSp>
          <p:nvGrpSpPr>
            <p:cNvPr id="162" name="Group 162"/>
            <p:cNvGrpSpPr/>
            <p:nvPr/>
          </p:nvGrpSpPr>
          <p:grpSpPr>
            <a:xfrm>
              <a:off x="4292795" y="1010634"/>
              <a:ext cx="2163142" cy="665631"/>
              <a:chOff x="-32481" y="12190"/>
              <a:chExt cx="2163140" cy="665630"/>
            </a:xfrm>
          </p:grpSpPr>
          <p:sp>
            <p:nvSpPr>
              <p:cNvPr id="160" name="Shape 160"/>
              <p:cNvSpPr/>
              <p:nvPr/>
            </p:nvSpPr>
            <p:spPr>
              <a:xfrm>
                <a:off x="-32481" y="12190"/>
                <a:ext cx="2163139" cy="665630"/>
              </a:xfrm>
              <a:prstGeom prst="roundRect">
                <a:avLst>
                  <a:gd name="adj" fmla="val 16667"/>
                </a:avLst>
              </a:prstGeom>
              <a:solidFill>
                <a:srgbClr val="BBE0E3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latin typeface="Palatino Linotype"/>
                    <a:ea typeface="Palatino Linotype"/>
                    <a:cs typeface="Palatino Linotype"/>
                    <a:sym typeface="Palatino Linotype"/>
                  </a:defRPr>
                </a:pPr>
                <a:endParaRPr sz="1900"/>
              </a:p>
            </p:txBody>
          </p:sp>
          <p:sp>
            <p:nvSpPr>
              <p:cNvPr id="161" name="Shape 161"/>
              <p:cNvSpPr/>
              <p:nvPr/>
            </p:nvSpPr>
            <p:spPr>
              <a:xfrm>
                <a:off x="32480" y="202010"/>
                <a:ext cx="2098179" cy="2616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7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rPr b="1" dirty="0">
                    <a:solidFill>
                      <a:schemeClr val="bg1"/>
                    </a:solidFill>
                  </a:rPr>
                  <a:t>ETHICAL</a:t>
                </a:r>
              </a:p>
            </p:txBody>
          </p:sp>
        </p:grpSp>
        <p:grpSp>
          <p:nvGrpSpPr>
            <p:cNvPr id="165" name="Group 165"/>
            <p:cNvGrpSpPr/>
            <p:nvPr/>
          </p:nvGrpSpPr>
          <p:grpSpPr>
            <a:xfrm>
              <a:off x="7209461" y="998444"/>
              <a:ext cx="2163141" cy="665631"/>
              <a:chOff x="0" y="0"/>
              <a:chExt cx="2163139" cy="665630"/>
            </a:xfrm>
          </p:grpSpPr>
          <p:sp>
            <p:nvSpPr>
              <p:cNvPr id="163" name="Shape 163"/>
              <p:cNvSpPr/>
              <p:nvPr/>
            </p:nvSpPr>
            <p:spPr>
              <a:xfrm>
                <a:off x="0" y="0"/>
                <a:ext cx="2163139" cy="665630"/>
              </a:xfrm>
              <a:prstGeom prst="roundRect">
                <a:avLst>
                  <a:gd name="adj" fmla="val 16667"/>
                </a:avLst>
              </a:prstGeom>
              <a:solidFill>
                <a:srgbClr val="BBE0E3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latin typeface="Palatino Linotype"/>
                    <a:ea typeface="Palatino Linotype"/>
                    <a:cs typeface="Palatino Linotype"/>
                    <a:sym typeface="Palatino Linotype"/>
                  </a:defRPr>
                </a:pPr>
                <a:endParaRPr sz="1900"/>
              </a:p>
            </p:txBody>
          </p:sp>
          <p:sp>
            <p:nvSpPr>
              <p:cNvPr id="164" name="Shape 164"/>
              <p:cNvSpPr/>
              <p:nvPr/>
            </p:nvSpPr>
            <p:spPr>
              <a:xfrm>
                <a:off x="32480" y="202010"/>
                <a:ext cx="2098179" cy="2616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7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rPr b="1" dirty="0">
                    <a:solidFill>
                      <a:schemeClr val="bg1"/>
                    </a:solidFill>
                  </a:rPr>
                  <a:t>EMOTIONAL</a:t>
                </a:r>
              </a:p>
            </p:txBody>
          </p:sp>
        </p:grpSp>
        <p:grpSp>
          <p:nvGrpSpPr>
            <p:cNvPr id="168" name="Group 168"/>
            <p:cNvGrpSpPr/>
            <p:nvPr/>
          </p:nvGrpSpPr>
          <p:grpSpPr>
            <a:xfrm>
              <a:off x="1001" y="1996888"/>
              <a:ext cx="2162139" cy="665631"/>
              <a:chOff x="0" y="0"/>
              <a:chExt cx="2162138" cy="665630"/>
            </a:xfrm>
          </p:grpSpPr>
          <p:sp>
            <p:nvSpPr>
              <p:cNvPr id="166" name="Shape 166"/>
              <p:cNvSpPr/>
              <p:nvPr/>
            </p:nvSpPr>
            <p:spPr>
              <a:xfrm>
                <a:off x="0" y="0"/>
                <a:ext cx="2162138" cy="665630"/>
              </a:xfrm>
              <a:prstGeom prst="roundRect">
                <a:avLst>
                  <a:gd name="adj" fmla="val 16667"/>
                </a:avLst>
              </a:prstGeom>
              <a:solidFill>
                <a:srgbClr val="BBE0E3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900">
                    <a:latin typeface="Palatino Linotype"/>
                    <a:ea typeface="Palatino Linotype"/>
                    <a:cs typeface="Palatino Linotype"/>
                    <a:sym typeface="Palatino Linotype"/>
                  </a:defRPr>
                </a:pPr>
                <a:endParaRPr sz="1900"/>
              </a:p>
            </p:txBody>
          </p:sp>
          <p:sp>
            <p:nvSpPr>
              <p:cNvPr id="167" name="Shape 167"/>
              <p:cNvSpPr/>
              <p:nvPr/>
            </p:nvSpPr>
            <p:spPr>
              <a:xfrm>
                <a:off x="32480" y="101983"/>
                <a:ext cx="2097177" cy="4616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>
                  <a:defRPr sz="15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 sz="1500" b="1" dirty="0">
                    <a:solidFill>
                      <a:schemeClr val="bg1"/>
                    </a:solidFill>
                  </a:rPr>
                  <a:t>An argument based on </a:t>
                </a:r>
                <a:r>
                  <a:rPr sz="1500" b="1" i="1" dirty="0">
                    <a:solidFill>
                      <a:schemeClr val="bg1"/>
                    </a:solidFill>
                  </a:rPr>
                  <a:t>evidence</a:t>
                </a:r>
              </a:p>
            </p:txBody>
          </p:sp>
        </p:grpSp>
        <p:grpSp>
          <p:nvGrpSpPr>
            <p:cNvPr id="171" name="Group 171"/>
            <p:cNvGrpSpPr/>
            <p:nvPr/>
          </p:nvGrpSpPr>
          <p:grpSpPr>
            <a:xfrm>
              <a:off x="1001" y="2995332"/>
              <a:ext cx="2162139" cy="665631"/>
              <a:chOff x="0" y="0"/>
              <a:chExt cx="2162138" cy="665630"/>
            </a:xfrm>
          </p:grpSpPr>
          <p:sp>
            <p:nvSpPr>
              <p:cNvPr id="169" name="Shape 169"/>
              <p:cNvSpPr/>
              <p:nvPr/>
            </p:nvSpPr>
            <p:spPr>
              <a:xfrm>
                <a:off x="0" y="0"/>
                <a:ext cx="2162138" cy="665630"/>
              </a:xfrm>
              <a:prstGeom prst="roundRect">
                <a:avLst>
                  <a:gd name="adj" fmla="val 16667"/>
                </a:avLst>
              </a:prstGeom>
              <a:solidFill>
                <a:srgbClr val="BBE0E3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900">
                    <a:latin typeface="Palatino Linotype"/>
                    <a:ea typeface="Palatino Linotype"/>
                    <a:cs typeface="Palatino Linotype"/>
                    <a:sym typeface="Palatino Linotype"/>
                  </a:defRPr>
                </a:pPr>
                <a:endParaRPr sz="1900"/>
              </a:p>
            </p:txBody>
          </p:sp>
          <p:sp>
            <p:nvSpPr>
              <p:cNvPr id="170" name="Shape 170"/>
              <p:cNvSpPr/>
              <p:nvPr/>
            </p:nvSpPr>
            <p:spPr>
              <a:xfrm>
                <a:off x="32480" y="101983"/>
                <a:ext cx="2097177" cy="4616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>
                  <a:defRPr sz="15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 sz="1500" b="1" dirty="0">
                    <a:solidFill>
                      <a:schemeClr val="bg1"/>
                    </a:solidFill>
                  </a:rPr>
                  <a:t>An argument based on </a:t>
                </a:r>
                <a:r>
                  <a:rPr sz="1500" b="1" i="1" dirty="0">
                    <a:solidFill>
                      <a:schemeClr val="bg1"/>
                    </a:solidFill>
                  </a:rPr>
                  <a:t>statistics</a:t>
                </a:r>
              </a:p>
            </p:txBody>
          </p:sp>
        </p:grpSp>
        <p:grpSp>
          <p:nvGrpSpPr>
            <p:cNvPr id="174" name="Group 174"/>
            <p:cNvGrpSpPr/>
            <p:nvPr/>
          </p:nvGrpSpPr>
          <p:grpSpPr>
            <a:xfrm>
              <a:off x="0" y="3993776"/>
              <a:ext cx="2163140" cy="665631"/>
              <a:chOff x="0" y="0"/>
              <a:chExt cx="2163139" cy="665630"/>
            </a:xfrm>
          </p:grpSpPr>
          <p:sp>
            <p:nvSpPr>
              <p:cNvPr id="172" name="Shape 172"/>
              <p:cNvSpPr/>
              <p:nvPr/>
            </p:nvSpPr>
            <p:spPr>
              <a:xfrm>
                <a:off x="0" y="0"/>
                <a:ext cx="2163139" cy="665630"/>
              </a:xfrm>
              <a:prstGeom prst="roundRect">
                <a:avLst>
                  <a:gd name="adj" fmla="val 16667"/>
                </a:avLst>
              </a:prstGeom>
              <a:solidFill>
                <a:srgbClr val="BBE0E3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900">
                    <a:latin typeface="Palatino Linotype"/>
                    <a:ea typeface="Palatino Linotype"/>
                    <a:cs typeface="Palatino Linotype"/>
                    <a:sym typeface="Palatino Linotype"/>
                  </a:defRPr>
                </a:pPr>
                <a:endParaRPr sz="1900"/>
              </a:p>
            </p:txBody>
          </p:sp>
          <p:sp>
            <p:nvSpPr>
              <p:cNvPr id="173" name="Shape 173"/>
              <p:cNvSpPr/>
              <p:nvPr/>
            </p:nvSpPr>
            <p:spPr>
              <a:xfrm>
                <a:off x="32480" y="101983"/>
                <a:ext cx="2098179" cy="4616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>
                  <a:defRPr sz="15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 sz="1500" b="1" dirty="0">
                    <a:solidFill>
                      <a:schemeClr val="bg1"/>
                    </a:solidFill>
                  </a:rPr>
                  <a:t>An argument based on </a:t>
                </a:r>
                <a:r>
                  <a:rPr sz="1500" b="1" i="1" dirty="0">
                    <a:solidFill>
                      <a:schemeClr val="bg1"/>
                    </a:solidFill>
                  </a:rPr>
                  <a:t>reasoning</a:t>
                </a:r>
              </a:p>
            </p:txBody>
          </p:sp>
        </p:grpSp>
        <p:grpSp>
          <p:nvGrpSpPr>
            <p:cNvPr id="177" name="Group 177"/>
            <p:cNvGrpSpPr/>
            <p:nvPr/>
          </p:nvGrpSpPr>
          <p:grpSpPr>
            <a:xfrm>
              <a:off x="1001" y="4992220"/>
              <a:ext cx="2162139" cy="665631"/>
              <a:chOff x="0" y="0"/>
              <a:chExt cx="2162138" cy="665630"/>
            </a:xfrm>
          </p:grpSpPr>
          <p:sp>
            <p:nvSpPr>
              <p:cNvPr id="175" name="Shape 175"/>
              <p:cNvSpPr/>
              <p:nvPr/>
            </p:nvSpPr>
            <p:spPr>
              <a:xfrm>
                <a:off x="0" y="0"/>
                <a:ext cx="2162138" cy="665630"/>
              </a:xfrm>
              <a:prstGeom prst="roundRect">
                <a:avLst>
                  <a:gd name="adj" fmla="val 16667"/>
                </a:avLst>
              </a:prstGeom>
              <a:solidFill>
                <a:srgbClr val="BBE0E3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900">
                    <a:latin typeface="Palatino Linotype"/>
                    <a:ea typeface="Palatino Linotype"/>
                    <a:cs typeface="Palatino Linotype"/>
                    <a:sym typeface="Palatino Linotype"/>
                  </a:defRPr>
                </a:pPr>
                <a:endParaRPr sz="1900"/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32480" y="101983"/>
                <a:ext cx="2097177" cy="4616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>
                  <a:defRPr sz="15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 sz="1500" b="1" dirty="0">
                    <a:solidFill>
                      <a:schemeClr val="bg1"/>
                    </a:solidFill>
                  </a:rPr>
                  <a:t>An argument based on </a:t>
                </a:r>
                <a:r>
                  <a:rPr sz="1500" b="1" i="1" dirty="0">
                    <a:solidFill>
                      <a:schemeClr val="bg1"/>
                    </a:solidFill>
                  </a:rPr>
                  <a:t>facts</a:t>
                </a:r>
              </a:p>
            </p:txBody>
          </p:sp>
        </p:grpSp>
        <p:grpSp>
          <p:nvGrpSpPr>
            <p:cNvPr id="180" name="Group 180"/>
            <p:cNvGrpSpPr/>
            <p:nvPr/>
          </p:nvGrpSpPr>
          <p:grpSpPr>
            <a:xfrm>
              <a:off x="2884185" y="1996888"/>
              <a:ext cx="2162139" cy="664707"/>
              <a:chOff x="0" y="0"/>
              <a:chExt cx="2162138" cy="664705"/>
            </a:xfrm>
          </p:grpSpPr>
          <p:sp>
            <p:nvSpPr>
              <p:cNvPr id="178" name="Shape 178"/>
              <p:cNvSpPr/>
              <p:nvPr/>
            </p:nvSpPr>
            <p:spPr>
              <a:xfrm>
                <a:off x="0" y="0"/>
                <a:ext cx="2162138" cy="664705"/>
              </a:xfrm>
              <a:prstGeom prst="roundRect">
                <a:avLst>
                  <a:gd name="adj" fmla="val 16667"/>
                </a:avLst>
              </a:prstGeom>
              <a:solidFill>
                <a:srgbClr val="BBE0E3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900">
                    <a:latin typeface="Palatino Linotype"/>
                    <a:ea typeface="Palatino Linotype"/>
                    <a:cs typeface="Palatino Linotype"/>
                    <a:sym typeface="Palatino Linotype"/>
                  </a:defRPr>
                </a:pPr>
                <a:endParaRPr sz="1900"/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32435" y="101521"/>
                <a:ext cx="2097268" cy="4616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>
                  <a:defRPr sz="15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 sz="1500" b="1" dirty="0">
                    <a:solidFill>
                      <a:schemeClr val="bg1"/>
                    </a:solidFill>
                  </a:rPr>
                  <a:t>An argument based on </a:t>
                </a:r>
                <a:r>
                  <a:rPr sz="1500" b="1" i="1" dirty="0">
                    <a:solidFill>
                      <a:schemeClr val="bg1"/>
                    </a:solidFill>
                  </a:rPr>
                  <a:t>morality</a:t>
                </a:r>
              </a:p>
            </p:txBody>
          </p:sp>
        </p:grpSp>
        <p:grpSp>
          <p:nvGrpSpPr>
            <p:cNvPr id="183" name="Group 183"/>
            <p:cNvGrpSpPr/>
            <p:nvPr/>
          </p:nvGrpSpPr>
          <p:grpSpPr>
            <a:xfrm>
              <a:off x="2884185" y="2995332"/>
              <a:ext cx="2162139" cy="664707"/>
              <a:chOff x="0" y="0"/>
              <a:chExt cx="2162138" cy="664705"/>
            </a:xfrm>
          </p:grpSpPr>
          <p:sp>
            <p:nvSpPr>
              <p:cNvPr id="181" name="Shape 181"/>
              <p:cNvSpPr/>
              <p:nvPr/>
            </p:nvSpPr>
            <p:spPr>
              <a:xfrm>
                <a:off x="0" y="0"/>
                <a:ext cx="2162138" cy="664705"/>
              </a:xfrm>
              <a:prstGeom prst="roundRect">
                <a:avLst>
                  <a:gd name="adj" fmla="val 16667"/>
                </a:avLst>
              </a:prstGeom>
              <a:solidFill>
                <a:srgbClr val="BBE0E3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900">
                    <a:latin typeface="Palatino Linotype"/>
                    <a:ea typeface="Palatino Linotype"/>
                    <a:cs typeface="Palatino Linotype"/>
                    <a:sym typeface="Palatino Linotype"/>
                  </a:defRPr>
                </a:pPr>
                <a:endParaRPr sz="1900"/>
              </a:p>
            </p:txBody>
          </p:sp>
          <p:sp>
            <p:nvSpPr>
              <p:cNvPr id="182" name="Shape 182"/>
              <p:cNvSpPr/>
              <p:nvPr/>
            </p:nvSpPr>
            <p:spPr>
              <a:xfrm>
                <a:off x="32435" y="101521"/>
                <a:ext cx="2097268" cy="4616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>
                  <a:defRPr sz="15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 sz="1500" b="1" dirty="0">
                    <a:solidFill>
                      <a:schemeClr val="bg1"/>
                    </a:solidFill>
                  </a:rPr>
                  <a:t>An argument based on </a:t>
                </a:r>
                <a:r>
                  <a:rPr sz="1500" b="1" i="1" dirty="0">
                    <a:solidFill>
                      <a:schemeClr val="bg1"/>
                    </a:solidFill>
                  </a:rPr>
                  <a:t>laws</a:t>
                </a:r>
              </a:p>
            </p:txBody>
          </p:sp>
        </p:grpSp>
        <p:grpSp>
          <p:nvGrpSpPr>
            <p:cNvPr id="186" name="Group 186"/>
            <p:cNvGrpSpPr/>
            <p:nvPr/>
          </p:nvGrpSpPr>
          <p:grpSpPr>
            <a:xfrm>
              <a:off x="2884185" y="3993776"/>
              <a:ext cx="2162139" cy="664707"/>
              <a:chOff x="0" y="0"/>
              <a:chExt cx="2162138" cy="664705"/>
            </a:xfrm>
          </p:grpSpPr>
          <p:sp>
            <p:nvSpPr>
              <p:cNvPr id="184" name="Shape 184"/>
              <p:cNvSpPr/>
              <p:nvPr/>
            </p:nvSpPr>
            <p:spPr>
              <a:xfrm>
                <a:off x="0" y="0"/>
                <a:ext cx="2162138" cy="664705"/>
              </a:xfrm>
              <a:prstGeom prst="roundRect">
                <a:avLst>
                  <a:gd name="adj" fmla="val 16667"/>
                </a:avLst>
              </a:prstGeom>
              <a:solidFill>
                <a:srgbClr val="BBE0E3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900">
                    <a:latin typeface="Palatino Linotype"/>
                    <a:ea typeface="Palatino Linotype"/>
                    <a:cs typeface="Palatino Linotype"/>
                    <a:sym typeface="Palatino Linotype"/>
                  </a:defRPr>
                </a:pPr>
                <a:endParaRPr sz="1900"/>
              </a:p>
            </p:txBody>
          </p:sp>
          <p:sp>
            <p:nvSpPr>
              <p:cNvPr id="185" name="Shape 185"/>
              <p:cNvSpPr/>
              <p:nvPr/>
            </p:nvSpPr>
            <p:spPr>
              <a:xfrm>
                <a:off x="32435" y="101521"/>
                <a:ext cx="2097268" cy="4616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>
                  <a:defRPr sz="15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 sz="1500" b="1" dirty="0">
                    <a:solidFill>
                      <a:schemeClr val="bg1"/>
                    </a:solidFill>
                  </a:rPr>
                  <a:t>An argument based on </a:t>
                </a:r>
                <a:r>
                  <a:rPr sz="1500" b="1" i="1" dirty="0">
                    <a:solidFill>
                      <a:schemeClr val="bg1"/>
                    </a:solidFill>
                  </a:rPr>
                  <a:t>religious beliefs</a:t>
                </a:r>
              </a:p>
            </p:txBody>
          </p:sp>
        </p:grpSp>
        <p:grpSp>
          <p:nvGrpSpPr>
            <p:cNvPr id="189" name="Group 189"/>
            <p:cNvGrpSpPr/>
            <p:nvPr/>
          </p:nvGrpSpPr>
          <p:grpSpPr>
            <a:xfrm>
              <a:off x="2884185" y="4992220"/>
              <a:ext cx="2162139" cy="664707"/>
              <a:chOff x="0" y="0"/>
              <a:chExt cx="2162138" cy="664705"/>
            </a:xfrm>
          </p:grpSpPr>
          <p:sp>
            <p:nvSpPr>
              <p:cNvPr id="187" name="Shape 187"/>
              <p:cNvSpPr/>
              <p:nvPr/>
            </p:nvSpPr>
            <p:spPr>
              <a:xfrm>
                <a:off x="0" y="0"/>
                <a:ext cx="2162138" cy="664705"/>
              </a:xfrm>
              <a:prstGeom prst="roundRect">
                <a:avLst>
                  <a:gd name="adj" fmla="val 16667"/>
                </a:avLst>
              </a:prstGeom>
              <a:solidFill>
                <a:srgbClr val="BBE0E3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latin typeface="Palatino Linotype"/>
                    <a:ea typeface="Palatino Linotype"/>
                    <a:cs typeface="Palatino Linotype"/>
                    <a:sym typeface="Palatino Linotype"/>
                  </a:defRPr>
                </a:pPr>
                <a:endParaRPr sz="1900"/>
              </a:p>
            </p:txBody>
          </p:sp>
          <p:sp>
            <p:nvSpPr>
              <p:cNvPr id="188" name="Shape 188"/>
              <p:cNvSpPr/>
              <p:nvPr/>
            </p:nvSpPr>
            <p:spPr>
              <a:xfrm>
                <a:off x="32435" y="101521"/>
                <a:ext cx="2097268" cy="4616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algn="ctr">
                  <a:defRPr sz="15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 sz="1500" b="1" dirty="0">
                    <a:solidFill>
                      <a:schemeClr val="bg1"/>
                    </a:solidFill>
                  </a:rPr>
                  <a:t>An argument based on </a:t>
                </a:r>
                <a:r>
                  <a:rPr sz="1500" b="1" i="1" dirty="0">
                    <a:solidFill>
                      <a:schemeClr val="bg1"/>
                    </a:solidFill>
                  </a:rPr>
                  <a:t>justice and fairness</a:t>
                </a:r>
              </a:p>
            </p:txBody>
          </p:sp>
        </p:grpSp>
        <p:grpSp>
          <p:nvGrpSpPr>
            <p:cNvPr id="192" name="Group 192"/>
            <p:cNvGrpSpPr/>
            <p:nvPr/>
          </p:nvGrpSpPr>
          <p:grpSpPr>
            <a:xfrm>
              <a:off x="5768369" y="1996888"/>
              <a:ext cx="2162140" cy="664707"/>
              <a:chOff x="0" y="0"/>
              <a:chExt cx="2162138" cy="664705"/>
            </a:xfrm>
          </p:grpSpPr>
          <p:sp>
            <p:nvSpPr>
              <p:cNvPr id="190" name="Shape 190"/>
              <p:cNvSpPr/>
              <p:nvPr/>
            </p:nvSpPr>
            <p:spPr>
              <a:xfrm>
                <a:off x="0" y="0"/>
                <a:ext cx="2162138" cy="664705"/>
              </a:xfrm>
              <a:prstGeom prst="roundRect">
                <a:avLst>
                  <a:gd name="adj" fmla="val 16667"/>
                </a:avLst>
              </a:prstGeom>
              <a:solidFill>
                <a:srgbClr val="BBE0E3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900">
                    <a:latin typeface="Palatino Linotype"/>
                    <a:ea typeface="Palatino Linotype"/>
                    <a:cs typeface="Palatino Linotype"/>
                    <a:sym typeface="Palatino Linotype"/>
                  </a:defRPr>
                </a:pPr>
                <a:endParaRPr sz="1900"/>
              </a:p>
            </p:txBody>
          </p:sp>
          <p:sp>
            <p:nvSpPr>
              <p:cNvPr id="191" name="Shape 191"/>
              <p:cNvSpPr/>
              <p:nvPr/>
            </p:nvSpPr>
            <p:spPr>
              <a:xfrm>
                <a:off x="32435" y="101521"/>
                <a:ext cx="2097268" cy="4616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>
                  <a:defRPr sz="15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 sz="1500" b="1" dirty="0">
                    <a:solidFill>
                      <a:schemeClr val="bg1"/>
                    </a:solidFill>
                  </a:rPr>
                  <a:t>An argument based on </a:t>
                </a:r>
                <a:r>
                  <a:rPr sz="1500" b="1" i="1" dirty="0">
                    <a:solidFill>
                      <a:schemeClr val="bg1"/>
                    </a:solidFill>
                  </a:rPr>
                  <a:t>feelings</a:t>
                </a:r>
              </a:p>
            </p:txBody>
          </p:sp>
        </p:grpSp>
        <p:grpSp>
          <p:nvGrpSpPr>
            <p:cNvPr id="195" name="Group 195"/>
            <p:cNvGrpSpPr/>
            <p:nvPr/>
          </p:nvGrpSpPr>
          <p:grpSpPr>
            <a:xfrm>
              <a:off x="5767368" y="2995332"/>
              <a:ext cx="2163141" cy="664707"/>
              <a:chOff x="0" y="0"/>
              <a:chExt cx="2163139" cy="664705"/>
            </a:xfrm>
          </p:grpSpPr>
          <p:sp>
            <p:nvSpPr>
              <p:cNvPr id="193" name="Shape 193"/>
              <p:cNvSpPr/>
              <p:nvPr/>
            </p:nvSpPr>
            <p:spPr>
              <a:xfrm>
                <a:off x="0" y="0"/>
                <a:ext cx="2163139" cy="664705"/>
              </a:xfrm>
              <a:prstGeom prst="roundRect">
                <a:avLst>
                  <a:gd name="adj" fmla="val 16667"/>
                </a:avLst>
              </a:prstGeom>
              <a:solidFill>
                <a:srgbClr val="BBE0E3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900">
                    <a:latin typeface="Palatino Linotype"/>
                    <a:ea typeface="Palatino Linotype"/>
                    <a:cs typeface="Palatino Linotype"/>
                    <a:sym typeface="Palatino Linotype"/>
                  </a:defRPr>
                </a:pPr>
                <a:endParaRPr sz="1900"/>
              </a:p>
            </p:txBody>
          </p:sp>
          <p:sp>
            <p:nvSpPr>
              <p:cNvPr id="194" name="Shape 194"/>
              <p:cNvSpPr/>
              <p:nvPr/>
            </p:nvSpPr>
            <p:spPr>
              <a:xfrm>
                <a:off x="32434" y="101521"/>
                <a:ext cx="2098270" cy="4616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>
                  <a:defRPr sz="15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 sz="1500" b="1" dirty="0">
                    <a:solidFill>
                      <a:schemeClr val="bg1"/>
                    </a:solidFill>
                  </a:rPr>
                  <a:t>An argument based on </a:t>
                </a:r>
                <a:r>
                  <a:rPr sz="1500" b="1" i="1" dirty="0">
                    <a:solidFill>
                      <a:schemeClr val="bg1"/>
                    </a:solidFill>
                  </a:rPr>
                  <a:t>sympathies</a:t>
                </a:r>
              </a:p>
            </p:txBody>
          </p:sp>
        </p:grpSp>
        <p:grpSp>
          <p:nvGrpSpPr>
            <p:cNvPr id="198" name="Group 198"/>
            <p:cNvGrpSpPr/>
            <p:nvPr/>
          </p:nvGrpSpPr>
          <p:grpSpPr>
            <a:xfrm>
              <a:off x="5767368" y="3993776"/>
              <a:ext cx="2163141" cy="664707"/>
              <a:chOff x="0" y="0"/>
              <a:chExt cx="2163139" cy="664705"/>
            </a:xfrm>
          </p:grpSpPr>
          <p:sp>
            <p:nvSpPr>
              <p:cNvPr id="196" name="Shape 196"/>
              <p:cNvSpPr/>
              <p:nvPr/>
            </p:nvSpPr>
            <p:spPr>
              <a:xfrm>
                <a:off x="0" y="0"/>
                <a:ext cx="2163139" cy="664705"/>
              </a:xfrm>
              <a:prstGeom prst="roundRect">
                <a:avLst>
                  <a:gd name="adj" fmla="val 16667"/>
                </a:avLst>
              </a:prstGeom>
              <a:solidFill>
                <a:srgbClr val="BBE0E3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900">
                    <a:latin typeface="Palatino Linotype"/>
                    <a:ea typeface="Palatino Linotype"/>
                    <a:cs typeface="Palatino Linotype"/>
                    <a:sym typeface="Palatino Linotype"/>
                  </a:defRPr>
                </a:pPr>
                <a:endParaRPr sz="1900"/>
              </a:p>
            </p:txBody>
          </p:sp>
          <p:sp>
            <p:nvSpPr>
              <p:cNvPr id="197" name="Shape 197"/>
              <p:cNvSpPr/>
              <p:nvPr/>
            </p:nvSpPr>
            <p:spPr>
              <a:xfrm>
                <a:off x="32434" y="101521"/>
                <a:ext cx="2098270" cy="4616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>
                  <a:defRPr sz="15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 sz="1500" b="1" dirty="0">
                    <a:solidFill>
                      <a:schemeClr val="bg1"/>
                    </a:solidFill>
                  </a:rPr>
                  <a:t>An argument based on </a:t>
                </a:r>
                <a:r>
                  <a:rPr sz="1500" b="1" i="1" dirty="0">
                    <a:solidFill>
                      <a:schemeClr val="bg1"/>
                    </a:solidFill>
                  </a:rPr>
                  <a:t>human needs</a:t>
                </a:r>
              </a:p>
            </p:txBody>
          </p:sp>
        </p:grpSp>
        <p:grpSp>
          <p:nvGrpSpPr>
            <p:cNvPr id="201" name="Group 201"/>
            <p:cNvGrpSpPr/>
            <p:nvPr/>
          </p:nvGrpSpPr>
          <p:grpSpPr>
            <a:xfrm>
              <a:off x="5767368" y="4992220"/>
              <a:ext cx="2163141" cy="664707"/>
              <a:chOff x="0" y="0"/>
              <a:chExt cx="2163139" cy="664705"/>
            </a:xfrm>
          </p:grpSpPr>
          <p:sp>
            <p:nvSpPr>
              <p:cNvPr id="199" name="Shape 199"/>
              <p:cNvSpPr/>
              <p:nvPr/>
            </p:nvSpPr>
            <p:spPr>
              <a:xfrm>
                <a:off x="0" y="0"/>
                <a:ext cx="2163139" cy="664705"/>
              </a:xfrm>
              <a:prstGeom prst="roundRect">
                <a:avLst>
                  <a:gd name="adj" fmla="val 16667"/>
                </a:avLst>
              </a:prstGeom>
              <a:solidFill>
                <a:srgbClr val="BBE0E3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900">
                    <a:latin typeface="Palatino Linotype"/>
                    <a:ea typeface="Palatino Linotype"/>
                    <a:cs typeface="Palatino Linotype"/>
                    <a:sym typeface="Palatino Linotype"/>
                  </a:defRPr>
                </a:pPr>
                <a:endParaRPr sz="1900"/>
              </a:p>
            </p:txBody>
          </p:sp>
          <p:sp>
            <p:nvSpPr>
              <p:cNvPr id="200" name="Shape 200"/>
              <p:cNvSpPr/>
              <p:nvPr/>
            </p:nvSpPr>
            <p:spPr>
              <a:xfrm>
                <a:off x="32434" y="101521"/>
                <a:ext cx="2098270" cy="4616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>
                  <a:defRPr sz="15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 sz="1500" b="1" dirty="0">
                    <a:solidFill>
                      <a:schemeClr val="bg1"/>
                    </a:solidFill>
                  </a:rPr>
                  <a:t>An argument based on </a:t>
                </a:r>
                <a:r>
                  <a:rPr sz="1500" b="1" i="1" dirty="0">
                    <a:solidFill>
                      <a:schemeClr val="bg1"/>
                    </a:solidFill>
                  </a:rPr>
                  <a:t>shocking anecdotes</a:t>
                </a:r>
                <a:r>
                  <a:rPr sz="15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p:grpSp>
        <p:sp>
          <p:nvSpPr>
            <p:cNvPr id="203" name="Shape 203"/>
            <p:cNvSpPr/>
            <p:nvPr/>
          </p:nvSpPr>
          <p:spPr>
            <a:xfrm>
              <a:off x="950378" y="100768"/>
              <a:ext cx="2573737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600"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Tree Map Teacher Key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501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3586" y="578069"/>
            <a:ext cx="103526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Kristen ITC" panose="03050502040202030202" pitchFamily="66" charset="0"/>
              </a:rPr>
              <a:t>Sacred Last Five Minutes</a:t>
            </a:r>
            <a:r>
              <a:rPr lang="en-US" sz="3200" dirty="0" smtClean="0">
                <a:latin typeface="Kristen ITC" panose="03050502040202030202" pitchFamily="66" charset="0"/>
              </a:rPr>
              <a:t>…</a:t>
            </a:r>
          </a:p>
          <a:p>
            <a:endParaRPr lang="en-US" sz="3200" dirty="0">
              <a:latin typeface="Kristen ITC" panose="03050502040202030202" pitchFamily="66" charset="0"/>
            </a:endParaRPr>
          </a:p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We are quietly putting away our rough drafts</a:t>
            </a:r>
          </a:p>
          <a:p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Take a seat and be ready for Luck of the Draw</a:t>
            </a:r>
          </a:p>
          <a:p>
            <a:endParaRPr lang="en-US" sz="3200" b="1" dirty="0">
              <a:solidFill>
                <a:schemeClr val="accent6">
                  <a:lumMod val="75000"/>
                </a:schemeClr>
              </a:solidFill>
              <a:latin typeface="Kristen ITC" panose="03050502040202030202" pitchFamily="66" charset="0"/>
            </a:endParaRPr>
          </a:p>
          <a:p>
            <a:endParaRPr lang="en-US" sz="3200" b="1" dirty="0" smtClean="0">
              <a:solidFill>
                <a:schemeClr val="accent6">
                  <a:lumMod val="75000"/>
                </a:schemeClr>
              </a:solidFill>
              <a:latin typeface="Kristen ITC" panose="03050502040202030202" pitchFamily="66" charset="0"/>
            </a:endParaRPr>
          </a:p>
          <a:p>
            <a:endParaRPr lang="en-US" sz="3200" b="1" dirty="0">
              <a:solidFill>
                <a:schemeClr val="accent6">
                  <a:lumMod val="75000"/>
                </a:schemeClr>
              </a:solidFill>
              <a:latin typeface="Kristen ITC" panose="03050502040202030202" pitchFamily="66" charset="0"/>
            </a:endParaRPr>
          </a:p>
          <a:p>
            <a:endParaRPr lang="en-US" sz="3200" b="1" dirty="0" smtClean="0">
              <a:solidFill>
                <a:schemeClr val="accent6">
                  <a:lumMod val="75000"/>
                </a:schemeClr>
              </a:solidFill>
              <a:latin typeface="Kristen ITC" panose="03050502040202030202" pitchFamily="66" charset="0"/>
            </a:endParaRPr>
          </a:p>
          <a:p>
            <a:endParaRPr lang="en-US" sz="3200" b="1" dirty="0">
              <a:solidFill>
                <a:schemeClr val="accent6">
                  <a:lumMod val="75000"/>
                </a:schemeClr>
              </a:solidFill>
              <a:latin typeface="Kristen ITC" panose="03050502040202030202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676" y="3573517"/>
            <a:ext cx="3040116" cy="304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9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645</TotalTime>
  <Words>221</Words>
  <Application>Microsoft Office PowerPoint</Application>
  <PresentationFormat>Widescreen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Comic Sans MS</vt:lpstr>
      <vt:lpstr>Corbel</vt:lpstr>
      <vt:lpstr>Kristen ITC</vt:lpstr>
      <vt:lpstr>Palatino Linotype</vt:lpstr>
      <vt:lpstr>Times New Roman</vt:lpstr>
      <vt:lpstr>Depth</vt:lpstr>
      <vt:lpstr>Welcome AC!  Today’s Opener:  Is this an example of ethos, logos or pathos? Why?</vt:lpstr>
      <vt:lpstr>PowerPoint Presentation</vt:lpstr>
      <vt:lpstr>Make this map  (small—you will add to it)</vt:lpstr>
      <vt:lpstr>Where do these go on the tree? Quiz yourself (in pencil) 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Fronk</dc:creator>
  <cp:lastModifiedBy>Barbara Fronk</cp:lastModifiedBy>
  <cp:revision>6</cp:revision>
  <dcterms:created xsi:type="dcterms:W3CDTF">2017-01-21T18:22:20Z</dcterms:created>
  <dcterms:modified xsi:type="dcterms:W3CDTF">2017-01-23T21:22:00Z</dcterms:modified>
</cp:coreProperties>
</file>