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580537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OoHdwUEfBt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idx="4294967295"/>
          </p:nvPr>
        </p:nvSpPr>
        <p:spPr>
          <a:xfrm>
            <a:off x="1981200" y="274638"/>
            <a:ext cx="8229600" cy="1143001"/>
          </a:xfrm>
          <a:prstGeom prst="rect">
            <a:avLst/>
          </a:prstGeom>
        </p:spPr>
        <p:txBody>
          <a:bodyPr>
            <a:normAutofit fontScale="90000"/>
          </a:bodyPr>
          <a:lstStyle>
            <a:lvl1pPr defTabSz="813816">
              <a:lnSpc>
                <a:spcPts val="5100"/>
              </a:lnSpc>
              <a:defRPr sz="4806">
                <a:effectLst>
                  <a:outerShdw blurRad="11303" dist="33909" dir="2700000" rotWithShape="0">
                    <a:srgbClr val="000000"/>
                  </a:outerShdw>
                </a:effectLst>
              </a:defRPr>
            </a:lvl1pPr>
          </a:lstStyle>
          <a:p>
            <a:r>
              <a:rPr lang="en-US" dirty="0" smtClean="0"/>
              <a:t>Welcome AC!  Today’s opener:  </a:t>
            </a:r>
            <a:r>
              <a:rPr dirty="0" smtClean="0"/>
              <a:t>Which </a:t>
            </a:r>
            <a:r>
              <a:rPr dirty="0"/>
              <a:t>appeal is most obvious?</a:t>
            </a:r>
          </a:p>
        </p:txBody>
      </p:sp>
      <p:pic>
        <p:nvPicPr>
          <p:cNvPr id="226" name="image.png"/>
          <p:cNvPicPr>
            <a:picLocks noChangeAspect="1"/>
          </p:cNvPicPr>
          <p:nvPr/>
        </p:nvPicPr>
        <p:blipFill>
          <a:blip r:embed="rId2">
            <a:extLst/>
          </a:blip>
          <a:srcRect t="19197" b="29528"/>
          <a:stretch>
            <a:fillRect/>
          </a:stretch>
        </p:blipFill>
        <p:spPr>
          <a:xfrm>
            <a:off x="1878228" y="1560646"/>
            <a:ext cx="7418174" cy="5109213"/>
          </a:xfrm>
          <a:prstGeom prst="rect">
            <a:avLst/>
          </a:prstGeom>
          <a:ln w="12700">
            <a:miter lim="400000"/>
          </a:ln>
        </p:spPr>
      </p:pic>
    </p:spTree>
    <p:extLst>
      <p:ext uri="{BB962C8B-B14F-4D97-AF65-F5344CB8AC3E}">
        <p14:creationId xmlns:p14="http://schemas.microsoft.com/office/powerpoint/2010/main" val="160601500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idx="4294967295"/>
          </p:nvPr>
        </p:nvSpPr>
        <p:spPr>
          <a:xfrm>
            <a:off x="2034746" y="164756"/>
            <a:ext cx="6264874" cy="617839"/>
          </a:xfrm>
          <a:prstGeom prst="rect">
            <a:avLst/>
          </a:prstGeom>
        </p:spPr>
        <p:txBody>
          <a:bodyPr>
            <a:normAutofit fontScale="90000"/>
          </a:bodyPr>
          <a:lstStyle>
            <a:lvl1pPr>
              <a:defRPr>
                <a:effectLst>
                  <a:outerShdw blurRad="12700" dist="38100" dir="2700000" rotWithShape="0">
                    <a:srgbClr val="000000"/>
                  </a:outerShdw>
                </a:effectLst>
              </a:defRPr>
            </a:lvl1pPr>
          </a:lstStyle>
          <a:p>
            <a:pPr algn="ctr"/>
            <a:r>
              <a:rPr sz="4400" dirty="0"/>
              <a:t>Quiz</a:t>
            </a:r>
          </a:p>
        </p:txBody>
      </p:sp>
      <p:sp>
        <p:nvSpPr>
          <p:cNvPr id="232" name="Shape 232"/>
          <p:cNvSpPr>
            <a:spLocks noGrp="1"/>
          </p:cNvSpPr>
          <p:nvPr>
            <p:ph type="body" idx="4294967295"/>
          </p:nvPr>
        </p:nvSpPr>
        <p:spPr>
          <a:xfrm>
            <a:off x="1524001" y="691978"/>
            <a:ext cx="8505568" cy="4849299"/>
          </a:xfrm>
          <a:prstGeom prst="rect">
            <a:avLst/>
          </a:prstGeom>
        </p:spPr>
        <p:txBody>
          <a:bodyPr>
            <a:noAutofit/>
          </a:bodyPr>
          <a:lstStyle/>
          <a:p>
            <a:pPr marL="0" indent="0">
              <a:buNone/>
            </a:pPr>
            <a:r>
              <a:rPr lang="en-US" sz="3200" dirty="0" smtClean="0"/>
              <a:t>1. </a:t>
            </a:r>
            <a:r>
              <a:rPr sz="3200" dirty="0" smtClean="0"/>
              <a:t>Jerry </a:t>
            </a:r>
            <a:r>
              <a:rPr sz="3200" dirty="0"/>
              <a:t>McCready, an American independent candidate said, “As a self-employed businessman, I have learned firsthand what it is like to try to make ends meet in an unstable economy being manipulated by out-of-touch politicians.”</a:t>
            </a:r>
            <a:endParaRPr sz="3200" b="1" u="sng" dirty="0"/>
          </a:p>
          <a:p>
            <a:pPr marL="0" indent="0">
              <a:buNone/>
            </a:pPr>
            <a:r>
              <a:rPr lang="en-US" sz="3200" b="1" dirty="0" smtClean="0"/>
              <a:t>2. </a:t>
            </a:r>
            <a:r>
              <a:rPr sz="3200" dirty="0" smtClean="0"/>
              <a:t>Senator </a:t>
            </a:r>
            <a:r>
              <a:rPr sz="3200" dirty="0"/>
              <a:t>Kennedy argued, “in Georgia, blacks who killed whites received the death penalty 16.7 percent of the time, while whites who killed blacks received the death penalty only 4.2 percent of the time.</a:t>
            </a:r>
          </a:p>
          <a:p>
            <a:pPr marL="0" indent="0">
              <a:buNone/>
            </a:pPr>
            <a:r>
              <a:rPr lang="en-US" sz="3200" dirty="0" smtClean="0"/>
              <a:t>3.</a:t>
            </a:r>
            <a:r>
              <a:rPr sz="3200" dirty="0" smtClean="0"/>
              <a:t>Think </a:t>
            </a:r>
            <a:r>
              <a:rPr sz="3200" dirty="0"/>
              <a:t>of political commercials in which candidates are depicted petting stray dogs and reading to their kids.</a:t>
            </a:r>
          </a:p>
        </p:txBody>
      </p:sp>
    </p:spTree>
    <p:extLst>
      <p:ext uri="{BB962C8B-B14F-4D97-AF65-F5344CB8AC3E}">
        <p14:creationId xmlns:p14="http://schemas.microsoft.com/office/powerpoint/2010/main" val="154940481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2595" y="568411"/>
            <a:ext cx="10602097" cy="787652"/>
          </a:xfrm>
          <a:prstGeom prst="rect">
            <a:avLst/>
          </a:prstGeom>
          <a:noFill/>
        </p:spPr>
        <p:txBody>
          <a:bodyPr wrap="square" rtlCol="0">
            <a:spAutoFit/>
          </a:bodyPr>
          <a:lstStyle/>
          <a:p>
            <a:pPr>
              <a:lnSpc>
                <a:spcPct val="107000"/>
              </a:lnSpc>
              <a:spcAft>
                <a:spcPts val="800"/>
              </a:spcAft>
            </a:pPr>
            <a:r>
              <a:rPr lang="en-US">
                <a:latin typeface="Comic Sans MS" panose="030F0702030302020204" pitchFamily="66" charset="0"/>
                <a:ea typeface="Calibri" panose="020F0502020204030204" pitchFamily="34" charset="0"/>
                <a:cs typeface="Times New Roman" panose="02020603050405020304" pitchFamily="18" charset="0"/>
              </a:rPr>
              <a:t>Brain Break </a:t>
            </a:r>
            <a:r>
              <a:rPr lang="en-US" u="sng">
                <a:solidFill>
                  <a:srgbClr val="0563C1"/>
                </a:solidFill>
                <a:latin typeface="Comic Sans MS" panose="030F0702030302020204" pitchFamily="66" charset="0"/>
                <a:ea typeface="Calibri" panose="020F0502020204030204" pitchFamily="34" charset="0"/>
                <a:cs typeface="Times New Roman" panose="02020603050405020304" pitchFamily="18" charset="0"/>
                <a:hlinkClick r:id="rId2"/>
              </a:rPr>
              <a:t>https://www.youtube.com/watch?v=OoHdwUEfBts</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latin typeface="Comic Sans MS" panose="030F0702030302020204" pitchFamily="66" charset="0"/>
                <a:ea typeface="Calibri" panose="020F0502020204030204" pitchFamily="34" charset="0"/>
                <a:cs typeface="Times New Roman" panose="02020603050405020304" pitchFamily="18" charset="0"/>
              </a:rPr>
              <a:t>Guide to Making a New Friend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348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411" y="370703"/>
            <a:ext cx="10618573" cy="6063198"/>
          </a:xfrm>
          <a:prstGeom prst="rect">
            <a:avLst/>
          </a:prstGeom>
          <a:noFill/>
        </p:spPr>
        <p:txBody>
          <a:bodyPr wrap="square" rtlCol="0">
            <a:spAutoFit/>
          </a:bodyPr>
          <a:lstStyle/>
          <a:p>
            <a:r>
              <a:rPr lang="en-US" sz="3200" dirty="0" smtClean="0">
                <a:latin typeface="Kristen ITC" panose="03050502040202030202" pitchFamily="66" charset="0"/>
              </a:rPr>
              <a:t>Let’s talk about giving the speeches and being a great audience!!!</a:t>
            </a:r>
          </a:p>
          <a:p>
            <a:endParaRPr lang="en-US" dirty="0">
              <a:latin typeface="Kristen ITC" panose="03050502040202030202" pitchFamily="66" charset="0"/>
            </a:endParaRPr>
          </a:p>
          <a:p>
            <a:endParaRPr lang="en-US" dirty="0" smtClean="0">
              <a:latin typeface="Kristen ITC" panose="03050502040202030202" pitchFamily="66" charset="0"/>
            </a:endParaRPr>
          </a:p>
          <a:p>
            <a:endParaRPr lang="en-US" dirty="0">
              <a:latin typeface="Kristen ITC" panose="03050502040202030202" pitchFamily="66" charset="0"/>
            </a:endParaRPr>
          </a:p>
          <a:p>
            <a:endParaRPr lang="en-US" dirty="0" smtClean="0">
              <a:latin typeface="Kristen ITC" panose="03050502040202030202" pitchFamily="66" charset="0"/>
            </a:endParaRPr>
          </a:p>
          <a:p>
            <a:endParaRPr lang="en-US" dirty="0">
              <a:latin typeface="Kristen ITC" panose="03050502040202030202" pitchFamily="66" charset="0"/>
            </a:endParaRPr>
          </a:p>
          <a:p>
            <a:endParaRPr lang="en-US" dirty="0" smtClean="0">
              <a:latin typeface="Kristen ITC" panose="03050502040202030202" pitchFamily="66" charset="0"/>
            </a:endParaRPr>
          </a:p>
          <a:p>
            <a:endParaRPr lang="en-US" dirty="0">
              <a:latin typeface="Kristen ITC" panose="03050502040202030202" pitchFamily="66" charset="0"/>
            </a:endParaRPr>
          </a:p>
          <a:p>
            <a:endParaRPr lang="en-US" dirty="0" smtClean="0">
              <a:latin typeface="Kristen ITC" panose="03050502040202030202" pitchFamily="66" charset="0"/>
            </a:endParaRPr>
          </a:p>
          <a:p>
            <a:endParaRPr lang="en-US" dirty="0">
              <a:latin typeface="Kristen ITC" panose="03050502040202030202" pitchFamily="66" charset="0"/>
            </a:endParaRPr>
          </a:p>
          <a:p>
            <a:endParaRPr lang="en-US" dirty="0" smtClean="0">
              <a:latin typeface="Kristen ITC" panose="03050502040202030202" pitchFamily="66" charset="0"/>
            </a:endParaRPr>
          </a:p>
          <a:p>
            <a:endParaRPr lang="en-US" dirty="0">
              <a:latin typeface="Kristen ITC" panose="03050502040202030202" pitchFamily="66" charset="0"/>
            </a:endParaRPr>
          </a:p>
          <a:p>
            <a:endParaRPr lang="en-US" dirty="0" smtClean="0">
              <a:latin typeface="Kristen ITC" panose="03050502040202030202" pitchFamily="66" charset="0"/>
            </a:endParaRPr>
          </a:p>
          <a:p>
            <a:endParaRPr lang="en-US" dirty="0">
              <a:latin typeface="Kristen ITC" panose="03050502040202030202" pitchFamily="66" charset="0"/>
            </a:endParaRPr>
          </a:p>
          <a:p>
            <a:endParaRPr lang="en-US" dirty="0" smtClean="0">
              <a:latin typeface="Kristen ITC" panose="03050502040202030202" pitchFamily="66" charset="0"/>
            </a:endParaRPr>
          </a:p>
          <a:p>
            <a:endParaRPr lang="en-US" dirty="0">
              <a:latin typeface="Kristen ITC" panose="03050502040202030202" pitchFamily="66" charset="0"/>
            </a:endParaRPr>
          </a:p>
          <a:p>
            <a:endParaRPr lang="en-US" dirty="0" smtClean="0">
              <a:latin typeface="Kristen ITC" panose="03050502040202030202" pitchFamily="66" charset="0"/>
            </a:endParaRPr>
          </a:p>
          <a:p>
            <a:endParaRPr lang="en-US" dirty="0">
              <a:latin typeface="Kristen ITC" panose="03050502040202030202" pitchFamily="66" charset="0"/>
            </a:endParaRPr>
          </a:p>
          <a:p>
            <a:endParaRPr lang="en-US" dirty="0">
              <a:latin typeface="Kristen ITC" panose="03050502040202030202" pitchFamily="66" charset="0"/>
            </a:endParaRPr>
          </a:p>
        </p:txBody>
      </p:sp>
      <p:pic>
        <p:nvPicPr>
          <p:cNvPr id="3" name="Picture 2"/>
          <p:cNvPicPr>
            <a:picLocks noChangeAspect="1"/>
          </p:cNvPicPr>
          <p:nvPr/>
        </p:nvPicPr>
        <p:blipFill>
          <a:blip r:embed="rId2"/>
          <a:stretch>
            <a:fillRect/>
          </a:stretch>
        </p:blipFill>
        <p:spPr>
          <a:xfrm>
            <a:off x="3162758" y="2191265"/>
            <a:ext cx="4525114" cy="3472316"/>
          </a:xfrm>
          <a:prstGeom prst="rect">
            <a:avLst/>
          </a:prstGeom>
        </p:spPr>
      </p:pic>
    </p:spTree>
    <p:extLst>
      <p:ext uri="{BB962C8B-B14F-4D97-AF65-F5344CB8AC3E}">
        <p14:creationId xmlns:p14="http://schemas.microsoft.com/office/powerpoint/2010/main" val="115430004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45</TotalTime>
  <Words>136</Words>
  <Application>Microsoft Office PowerPoint</Application>
  <PresentationFormat>Widescreen</PresentationFormat>
  <Paragraphs>24</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Comic Sans MS</vt:lpstr>
      <vt:lpstr>Corbel</vt:lpstr>
      <vt:lpstr>Kristen ITC</vt:lpstr>
      <vt:lpstr>Times New Roman</vt:lpstr>
      <vt:lpstr>Depth</vt:lpstr>
      <vt:lpstr>Welcome AC!  Today’s opener:  Which appeal is most obvious?</vt:lpstr>
      <vt:lpstr>Quiz</vt:lpstr>
      <vt:lpstr>PowerPoint Presentation</vt:lpstr>
      <vt:lpstr>PowerPoint Presentation</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AC!  Today’s opener:  Which appeal is most obvious?</dc:title>
  <dc:creator>Barbara Fronk</dc:creator>
  <cp:lastModifiedBy>Barbara Fronk</cp:lastModifiedBy>
  <cp:revision>4</cp:revision>
  <dcterms:created xsi:type="dcterms:W3CDTF">2017-01-21T18:35:59Z</dcterms:created>
  <dcterms:modified xsi:type="dcterms:W3CDTF">2017-01-24T02:12:45Z</dcterms:modified>
</cp:coreProperties>
</file>