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elJdZaW2Nx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92D050"/>
                </a:solidFill>
                <a:latin typeface="Curlz MT" panose="04040404050702020202" pitchFamily="82" charset="0"/>
              </a:rPr>
              <a:t>Welcome AC!!!!</a:t>
            </a:r>
            <a:endParaRPr lang="en-US" b="1" dirty="0">
              <a:solidFill>
                <a:srgbClr val="92D050"/>
              </a:solidFill>
              <a:latin typeface="Curlz MT" panose="04040404050702020202" pitchFamily="82" charset="0"/>
            </a:endParaRPr>
          </a:p>
        </p:txBody>
      </p:sp>
      <p:sp>
        <p:nvSpPr>
          <p:cNvPr id="3" name="Content Placeholder 2"/>
          <p:cNvSpPr>
            <a:spLocks noGrp="1"/>
          </p:cNvSpPr>
          <p:nvPr>
            <p:ph idx="1"/>
          </p:nvPr>
        </p:nvSpPr>
        <p:spPr/>
        <p:txBody>
          <a:bodyPr>
            <a:normAutofit lnSpcReduction="10000"/>
          </a:bodyPr>
          <a:lstStyle/>
          <a:p>
            <a:pPr marL="0" indent="0">
              <a:buNone/>
            </a:pPr>
            <a:r>
              <a:rPr lang="en-US" sz="3200" b="1" u="sng" dirty="0" smtClean="0">
                <a:solidFill>
                  <a:schemeClr val="accent4">
                    <a:lumMod val="40000"/>
                    <a:lumOff val="60000"/>
                  </a:schemeClr>
                </a:solidFill>
              </a:rPr>
              <a:t>Today’s opener</a:t>
            </a:r>
            <a:r>
              <a:rPr lang="en-US" sz="3200" b="1" dirty="0" smtClean="0">
                <a:solidFill>
                  <a:schemeClr val="accent4">
                    <a:lumMod val="40000"/>
                    <a:lumOff val="60000"/>
                  </a:schemeClr>
                </a:solidFill>
              </a:rPr>
              <a:t>:</a:t>
            </a:r>
          </a:p>
          <a:p>
            <a:endParaRPr lang="en-US" sz="3200" b="1" dirty="0">
              <a:solidFill>
                <a:schemeClr val="accent4">
                  <a:lumMod val="40000"/>
                  <a:lumOff val="60000"/>
                </a:schemeClr>
              </a:solidFill>
            </a:endParaRPr>
          </a:p>
          <a:p>
            <a:pPr marL="0" indent="0">
              <a:buNone/>
            </a:pPr>
            <a:r>
              <a:rPr lang="en-US" sz="3200" b="1" dirty="0" smtClean="0">
                <a:solidFill>
                  <a:schemeClr val="accent4">
                    <a:lumMod val="40000"/>
                    <a:lumOff val="60000"/>
                  </a:schemeClr>
                </a:solidFill>
              </a:rPr>
              <a:t>Complete the internal conflict for Santiago (so far) in The Alchemist.</a:t>
            </a:r>
          </a:p>
          <a:p>
            <a:pPr marL="0" indent="0">
              <a:buNone/>
            </a:pPr>
            <a:endParaRPr lang="en-US" sz="3200" b="1" dirty="0">
              <a:solidFill>
                <a:schemeClr val="accent4">
                  <a:lumMod val="40000"/>
                  <a:lumOff val="60000"/>
                </a:schemeClr>
              </a:solidFill>
            </a:endParaRPr>
          </a:p>
          <a:p>
            <a:pPr marL="0" indent="0">
              <a:buNone/>
            </a:pPr>
            <a:r>
              <a:rPr lang="en-US" sz="3200" b="1" dirty="0" smtClean="0">
                <a:solidFill>
                  <a:schemeClr val="accent4">
                    <a:lumMod val="40000"/>
                    <a:lumOff val="60000"/>
                  </a:schemeClr>
                </a:solidFill>
              </a:rPr>
              <a:t>He has faced some big decisions—whether or not to enter seminary, and whether or not to pursue the crazy dream and seek his treasure at the base of the pyramids!!!!  How have these choices/decisions created internal conflict???</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9729" y="586794"/>
            <a:ext cx="1989823" cy="1844226"/>
          </a:xfrm>
          <a:prstGeom prst="rect">
            <a:avLst/>
          </a:prstGeom>
        </p:spPr>
      </p:pic>
    </p:spTree>
    <p:extLst>
      <p:ext uri="{BB962C8B-B14F-4D97-AF65-F5344CB8AC3E}">
        <p14:creationId xmlns:p14="http://schemas.microsoft.com/office/powerpoint/2010/main" val="259349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8411" y="535459"/>
            <a:ext cx="10931611" cy="4031873"/>
          </a:xfrm>
          <a:prstGeom prst="rect">
            <a:avLst/>
          </a:prstGeom>
          <a:noFill/>
        </p:spPr>
        <p:txBody>
          <a:bodyPr wrap="square" rtlCol="0">
            <a:spAutoFit/>
          </a:bodyPr>
          <a:lstStyle/>
          <a:p>
            <a:r>
              <a:rPr lang="en-US" sz="3200" u="sng" dirty="0" smtClean="0">
                <a:solidFill>
                  <a:schemeClr val="tx2">
                    <a:lumMod val="75000"/>
                  </a:schemeClr>
                </a:solidFill>
                <a:latin typeface="Comic Sans MS" panose="030F0702030302020204" pitchFamily="66" charset="0"/>
              </a:rPr>
              <a:t>Work Session:</a:t>
            </a:r>
          </a:p>
          <a:p>
            <a:endParaRPr lang="en-US" sz="3200" dirty="0">
              <a:solidFill>
                <a:schemeClr val="tx2">
                  <a:lumMod val="75000"/>
                </a:schemeClr>
              </a:solidFill>
              <a:latin typeface="Comic Sans MS" panose="030F0702030302020204" pitchFamily="66" charset="0"/>
            </a:endParaRPr>
          </a:p>
          <a:p>
            <a:r>
              <a:rPr lang="en-US" sz="3200" dirty="0" smtClean="0">
                <a:solidFill>
                  <a:schemeClr val="tx2">
                    <a:lumMod val="75000"/>
                  </a:schemeClr>
                </a:solidFill>
                <a:latin typeface="Comic Sans MS" panose="030F0702030302020204" pitchFamily="66" charset="0"/>
              </a:rPr>
              <a:t>Finish part 1 of The Alchemist? </a:t>
            </a:r>
          </a:p>
          <a:p>
            <a:endParaRPr lang="en-US" sz="3200" dirty="0">
              <a:solidFill>
                <a:schemeClr val="tx2">
                  <a:lumMod val="75000"/>
                </a:schemeClr>
              </a:solidFill>
              <a:latin typeface="Comic Sans MS" panose="030F0702030302020204" pitchFamily="66" charset="0"/>
            </a:endParaRPr>
          </a:p>
          <a:p>
            <a:endParaRPr lang="en-US" sz="3200" dirty="0" smtClean="0">
              <a:solidFill>
                <a:schemeClr val="tx2">
                  <a:lumMod val="75000"/>
                </a:schemeClr>
              </a:solidFill>
              <a:latin typeface="Comic Sans MS" panose="030F0702030302020204" pitchFamily="66" charset="0"/>
            </a:endParaRPr>
          </a:p>
          <a:p>
            <a:r>
              <a:rPr lang="en-US" sz="3200" u="sng" dirty="0" smtClean="0">
                <a:solidFill>
                  <a:schemeClr val="tx2">
                    <a:lumMod val="75000"/>
                  </a:schemeClr>
                </a:solidFill>
                <a:latin typeface="Comic Sans MS" panose="030F0702030302020204" pitchFamily="66" charset="0"/>
              </a:rPr>
              <a:t>Closing:</a:t>
            </a:r>
          </a:p>
          <a:p>
            <a:r>
              <a:rPr lang="en-US" sz="3200" dirty="0" smtClean="0">
                <a:solidFill>
                  <a:schemeClr val="tx2">
                    <a:lumMod val="75000"/>
                  </a:schemeClr>
                </a:solidFill>
                <a:latin typeface="Comic Sans MS" panose="030F0702030302020204" pitchFamily="66" charset="0"/>
              </a:rPr>
              <a:t>With </a:t>
            </a:r>
            <a:r>
              <a:rPr lang="en-US" sz="3200" smtClean="0">
                <a:solidFill>
                  <a:schemeClr val="tx2">
                    <a:lumMod val="75000"/>
                  </a:schemeClr>
                </a:solidFill>
                <a:latin typeface="Comic Sans MS" panose="030F0702030302020204" pitchFamily="66" charset="0"/>
              </a:rPr>
              <a:t>a partner, complete </a:t>
            </a:r>
            <a:r>
              <a:rPr lang="en-US" sz="3200" dirty="0">
                <a:solidFill>
                  <a:schemeClr val="tx2">
                    <a:lumMod val="75000"/>
                  </a:schemeClr>
                </a:solidFill>
                <a:latin typeface="Comic Sans MS" panose="030F0702030302020204" pitchFamily="66" charset="0"/>
              </a:rPr>
              <a:t>external conflict for Santiago </a:t>
            </a:r>
          </a:p>
          <a:p>
            <a:endParaRPr lang="en-US" sz="3200" dirty="0">
              <a:solidFill>
                <a:schemeClr val="tx2">
                  <a:lumMod val="75000"/>
                </a:schemeClr>
              </a:solidFill>
              <a:latin typeface="Comic Sans MS" panose="030F0702030302020204" pitchFamily="66" charset="0"/>
            </a:endParaRPr>
          </a:p>
        </p:txBody>
      </p:sp>
    </p:spTree>
    <p:extLst>
      <p:ext uri="{BB962C8B-B14F-4D97-AF65-F5344CB8AC3E}">
        <p14:creationId xmlns:p14="http://schemas.microsoft.com/office/powerpoint/2010/main" val="7332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703" y="420130"/>
            <a:ext cx="11170508" cy="3108543"/>
          </a:xfrm>
          <a:prstGeom prst="rect">
            <a:avLst/>
          </a:prstGeom>
          <a:noFill/>
        </p:spPr>
        <p:txBody>
          <a:bodyPr wrap="square" rtlCol="0">
            <a:spAutoFit/>
          </a:bodyPr>
          <a:lstStyle/>
          <a:p>
            <a:r>
              <a:rPr lang="en-US" sz="2800" dirty="0" smtClean="0">
                <a:latin typeface="Comic Sans MS" panose="030F0702030302020204" pitchFamily="66" charset="0"/>
              </a:rPr>
              <a:t>Brain Break:</a:t>
            </a:r>
          </a:p>
          <a:p>
            <a:endParaRPr lang="en-US" sz="2800" dirty="0">
              <a:latin typeface="Comic Sans MS" panose="030F0702030302020204" pitchFamily="66" charset="0"/>
            </a:endParaRPr>
          </a:p>
          <a:p>
            <a:r>
              <a:rPr lang="en-US" sz="2800" dirty="0" smtClean="0">
                <a:latin typeface="Comic Sans MS" panose="030F0702030302020204" pitchFamily="66" charset="0"/>
              </a:rPr>
              <a:t>Adorable Baby otter</a:t>
            </a:r>
          </a:p>
          <a:p>
            <a:endParaRPr lang="en-US" sz="2800" dirty="0">
              <a:latin typeface="Comic Sans MS" panose="030F0702030302020204" pitchFamily="66" charset="0"/>
            </a:endParaRPr>
          </a:p>
          <a:p>
            <a:r>
              <a:rPr lang="en-US" sz="2800" dirty="0">
                <a:latin typeface="Comic Sans MS" panose="030F0702030302020204" pitchFamily="66" charset="0"/>
                <a:hlinkClick r:id="rId2"/>
              </a:rPr>
              <a:t>https://</a:t>
            </a:r>
            <a:r>
              <a:rPr lang="en-US" sz="2800" dirty="0" smtClean="0">
                <a:latin typeface="Comic Sans MS" panose="030F0702030302020204" pitchFamily="66" charset="0"/>
                <a:hlinkClick r:id="rId2"/>
              </a:rPr>
              <a:t>www.youtube.com/watch?v=elJdZaW2NxE</a:t>
            </a:r>
            <a:endParaRPr lang="en-US" sz="2800" dirty="0" smtClean="0">
              <a:latin typeface="Comic Sans MS" panose="030F0702030302020204" pitchFamily="66" charset="0"/>
            </a:endParaRPr>
          </a:p>
          <a:p>
            <a:endParaRPr lang="en-US" sz="2800" dirty="0">
              <a:latin typeface="Comic Sans MS" panose="030F0702030302020204" pitchFamily="66" charset="0"/>
            </a:endParaRPr>
          </a:p>
          <a:p>
            <a:r>
              <a:rPr lang="en-US" sz="2800" dirty="0" smtClean="0">
                <a:latin typeface="Comic Sans MS" panose="030F0702030302020204" pitchFamily="66" charset="0"/>
              </a:rPr>
              <a:t>Too much cuteness in one tiny animal!!!!</a:t>
            </a:r>
          </a:p>
        </p:txBody>
      </p:sp>
    </p:spTree>
    <p:extLst>
      <p:ext uri="{BB962C8B-B14F-4D97-AF65-F5344CB8AC3E}">
        <p14:creationId xmlns:p14="http://schemas.microsoft.com/office/powerpoint/2010/main" val="198603120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docProps/app.xml><?xml version="1.0" encoding="utf-8"?>
<Properties xmlns="http://schemas.openxmlformats.org/officeDocument/2006/extended-properties" xmlns:vt="http://schemas.openxmlformats.org/officeDocument/2006/docPropsVTypes">
  <Template>TM04033923[[fn=Depth]]</Template>
  <TotalTime>35</TotalTime>
  <Words>98</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Comic Sans MS</vt:lpstr>
      <vt:lpstr>Corbel</vt:lpstr>
      <vt:lpstr>Curlz MT</vt:lpstr>
      <vt:lpstr>Depth</vt:lpstr>
      <vt:lpstr>Welcome AC!!!!</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AC!!!!</dc:title>
  <dc:creator>Barbara Fronk</dc:creator>
  <cp:lastModifiedBy>Barbara Fronk</cp:lastModifiedBy>
  <cp:revision>3</cp:revision>
  <dcterms:created xsi:type="dcterms:W3CDTF">2016-09-08T12:17:04Z</dcterms:created>
  <dcterms:modified xsi:type="dcterms:W3CDTF">2016-09-08T12:52:28Z</dcterms:modified>
</cp:coreProperties>
</file>