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892" y="321276"/>
            <a:ext cx="1146707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Happy Friday Homeroom!!!!</a:t>
            </a:r>
          </a:p>
          <a:p>
            <a:pPr algn="ctr"/>
            <a:endParaRPr lang="en-US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Remember to take a seat, enjoy your breakfast and some quiet conversation.</a:t>
            </a:r>
          </a:p>
          <a:p>
            <a:pPr algn="ctr"/>
            <a:endParaRPr lang="en-US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Do you have a tutoring form for me?  I have a treat for you!!!</a:t>
            </a:r>
          </a:p>
          <a:p>
            <a:pPr algn="ctr"/>
            <a:endParaRPr lang="en-US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en-US" sz="28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en-US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en-US" sz="28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en-US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en-US" sz="28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en-US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17" y="1660104"/>
            <a:ext cx="739407" cy="741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951" y="3178862"/>
            <a:ext cx="2886847" cy="336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409903"/>
            <a:ext cx="11592911" cy="611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8579" y="578069"/>
            <a:ext cx="103842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Closing</a:t>
            </a:r>
            <a:r>
              <a:rPr lang="en-US" sz="3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Three People Share Three Things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Answer the EQ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Collect yellow sheet and blue sheet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881" y="560173"/>
            <a:ext cx="108657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Work Session: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Silent </a:t>
            </a:r>
            <a:r>
              <a:rPr lang="en-US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Exchange</a:t>
            </a:r>
          </a:p>
          <a:p>
            <a:pPr marL="342900" indent="-342900">
              <a:buAutoNum type="arabicPeriod"/>
            </a:pPr>
            <a:endParaRPr lang="en-US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Close reading using trouble slips.</a:t>
            </a:r>
          </a:p>
          <a:p>
            <a:pPr marL="342900" indent="-342900">
              <a:buAutoNum type="arabicPeriod"/>
            </a:pPr>
            <a:endParaRPr lang="en-US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Four types of </a:t>
            </a:r>
            <a:r>
              <a:rPr lang="en-US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rhyme</a:t>
            </a:r>
          </a:p>
          <a:p>
            <a:pPr marL="342900" indent="-342900">
              <a:buAutoNum type="arabicPeriod"/>
            </a:pPr>
            <a:endParaRPr lang="en-US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Homework assignment due Wednesday, October 12th</a:t>
            </a:r>
            <a:endParaRPr lang="en-US" sz="28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US" sz="2800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482" y="716016"/>
            <a:ext cx="3328794" cy="338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9070" y="601362"/>
            <a:ext cx="99677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Let’s listen to the song together.  Please read the lyrics as you listen.  </a:t>
            </a:r>
          </a:p>
          <a:p>
            <a:endParaRPr lang="en-US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Students 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work in </a:t>
            </a:r>
            <a:r>
              <a:rPr lang="en-US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quads.  Each 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person in the group </a:t>
            </a:r>
            <a:r>
              <a:rPr lang="en-US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will create 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 open-ended question, not questions that can be answered with a simple yes or no. </a:t>
            </a:r>
            <a:endParaRPr lang="en-US" sz="24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written. </a:t>
            </a:r>
            <a:endParaRPr lang="en-US" sz="24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Students 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then pass question to next person, and there is no talking. </a:t>
            </a:r>
            <a:endParaRPr lang="en-US" sz="24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Students 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have two minutes to write a response to the question, and then the paper is passed to the next person until the rotation is complete.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65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211" y="634314"/>
            <a:ext cx="10404389" cy="322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Trouble </a:t>
            </a:r>
            <a:r>
              <a:rPr lang="en-US" sz="32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Slips--Students will take </a:t>
            </a:r>
            <a:r>
              <a:rPr lang="en-US" sz="3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notes of where they are having difficulty in the text as they read. Afterwards, </a:t>
            </a:r>
            <a:r>
              <a:rPr lang="en-US" sz="32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</a:t>
            </a:r>
            <a:r>
              <a:rPr lang="en-US" sz="3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share what they wrote with their </a:t>
            </a:r>
            <a:r>
              <a:rPr lang="en-US" sz="32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peers (quads.) </a:t>
            </a:r>
            <a:r>
              <a:rPr lang="en-US" sz="3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 a group, the students discuss and work through the difficult parts of the text</a:t>
            </a:r>
            <a:r>
              <a:rPr lang="en-US" sz="32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3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788" y="387179"/>
            <a:ext cx="103796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Four types of rhyme</a:t>
            </a:r>
            <a:r>
              <a:rPr lang="en-US" sz="3200" b="1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latin typeface="Comic Sans MS" panose="030F0702030302020204" pitchFamily="66" charset="0"/>
              </a:rPr>
              <a:t>End</a:t>
            </a:r>
            <a:r>
              <a:rPr lang="en-US" sz="3200" dirty="0" smtClean="0">
                <a:latin typeface="Comic Sans MS" panose="030F0702030302020204" pitchFamily="66" charset="0"/>
              </a:rPr>
              <a:t>--the use of rhyme at the ends of lines of poetry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latin typeface="Comic Sans MS" panose="030F0702030302020204" pitchFamily="66" charset="0"/>
              </a:rPr>
              <a:t>Slant</a:t>
            </a:r>
            <a:r>
              <a:rPr lang="en-US" sz="3200" dirty="0" smtClean="0">
                <a:latin typeface="Comic Sans MS" panose="030F0702030302020204" pitchFamily="66" charset="0"/>
              </a:rPr>
              <a:t>—near rhyme; similar words, but not identical </a:t>
            </a:r>
            <a:r>
              <a:rPr lang="en-US" sz="3200" dirty="0" smtClean="0">
                <a:latin typeface="Comic Sans MS" panose="030F0702030302020204" pitchFamily="66" charset="0"/>
              </a:rPr>
              <a:t>sounds.  </a:t>
            </a:r>
            <a:r>
              <a:rPr lang="en-US" sz="32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Hold/Bald, Shot/Lot</a:t>
            </a:r>
            <a:endParaRPr lang="en-US" sz="3200" dirty="0" smtClean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latin typeface="Comic Sans MS" panose="030F0702030302020204" pitchFamily="66" charset="0"/>
              </a:rPr>
              <a:t>Eye</a:t>
            </a:r>
            <a:r>
              <a:rPr lang="en-US" sz="3200" dirty="0" smtClean="0">
                <a:latin typeface="Comic Sans MS" panose="030F0702030302020204" pitchFamily="66" charset="0"/>
              </a:rPr>
              <a:t>—similar spelling, but different sound. </a:t>
            </a:r>
            <a:r>
              <a:rPr lang="en-US" sz="32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 lint/pint</a:t>
            </a:r>
          </a:p>
          <a:p>
            <a:r>
              <a:rPr lang="en-US" sz="3200" dirty="0">
                <a:solidFill>
                  <a:schemeClr val="accent5"/>
                </a:solidFill>
                <a:latin typeface="Comic Sans MS" panose="030F0702030302020204" pitchFamily="66" charset="0"/>
              </a:rPr>
              <a:t>h</a:t>
            </a:r>
            <a:r>
              <a:rPr lang="en-US" sz="32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ave/grave. stone/none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latin typeface="Comic Sans MS" panose="030F0702030302020204" pitchFamily="66" charset="0"/>
              </a:rPr>
              <a:t>Identical</a:t>
            </a:r>
            <a:r>
              <a:rPr lang="en-US" sz="3200" dirty="0" smtClean="0">
                <a:latin typeface="Comic Sans MS" panose="030F0702030302020204" pitchFamily="66" charset="0"/>
              </a:rPr>
              <a:t>—</a:t>
            </a:r>
            <a:r>
              <a:rPr lang="en-US" sz="3200" dirty="0" smtClean="0">
                <a:latin typeface="Comic Sans MS" panose="030F0702030302020204" pitchFamily="66" charset="0"/>
              </a:rPr>
              <a:t>sounds and syllables must </a:t>
            </a:r>
            <a:r>
              <a:rPr lang="en-US" sz="3200" dirty="0">
                <a:latin typeface="Comic Sans MS" panose="030F0702030302020204" pitchFamily="66" charset="0"/>
              </a:rPr>
              <a:t>be identical. </a:t>
            </a:r>
            <a:r>
              <a:rPr lang="en-US" sz="32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Sky/High, Skylight/Highlight</a:t>
            </a:r>
            <a:endParaRPr lang="en-US" sz="3200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481</TotalTime>
  <Words>272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Comic Sans MS</vt:lpstr>
      <vt:lpstr>Corbel</vt:lpstr>
      <vt:lpstr>Times New Roman</vt:lpstr>
      <vt:lpstr>Wingdings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7</cp:revision>
  <dcterms:created xsi:type="dcterms:W3CDTF">2016-10-07T12:21:27Z</dcterms:created>
  <dcterms:modified xsi:type="dcterms:W3CDTF">2016-10-07T20:22:48Z</dcterms:modified>
</cp:coreProperties>
</file>