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jnq5StX68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319" y="510746"/>
            <a:ext cx="111457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Welcome ELA!!</a:t>
            </a:r>
          </a:p>
          <a:p>
            <a:endParaRPr lang="en-U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  <a:p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Copy 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the definition and example of personification on the last page of the poetry book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.</a:t>
            </a:r>
          </a:p>
          <a:p>
            <a:endParaRPr lang="en-US" sz="3200" dirty="0">
              <a:latin typeface="Kristen ITC" panose="03050502040202030202" pitchFamily="66" charset="0"/>
            </a:endParaRPr>
          </a:p>
          <a:p>
            <a:r>
              <a:rPr lang="en-US" sz="3200" u="sng" dirty="0" smtClean="0">
                <a:solidFill>
                  <a:schemeClr val="tx2"/>
                </a:solidFill>
                <a:latin typeface="Kristen ITC" panose="03050502040202030202" pitchFamily="66" charset="0"/>
              </a:rPr>
              <a:t>Definition</a:t>
            </a:r>
            <a:r>
              <a:rPr lang="en-US" sz="3200" dirty="0" smtClean="0">
                <a:solidFill>
                  <a:schemeClr val="tx2"/>
                </a:solidFill>
                <a:latin typeface="Kristen ITC" panose="03050502040202030202" pitchFamily="66" charset="0"/>
              </a:rPr>
              <a:t>:  Personification </a:t>
            </a:r>
            <a:r>
              <a:rPr lang="en-US" sz="3200" dirty="0">
                <a:solidFill>
                  <a:schemeClr val="tx2"/>
                </a:solidFill>
                <a:latin typeface="Kristen ITC" panose="03050502040202030202" pitchFamily="66" charset="0"/>
              </a:rPr>
              <a:t>is </a:t>
            </a:r>
            <a:r>
              <a:rPr lang="en-US" sz="3200" dirty="0" smtClean="0">
                <a:solidFill>
                  <a:schemeClr val="tx2"/>
                </a:solidFill>
                <a:latin typeface="Kristen ITC" panose="03050502040202030202" pitchFamily="66" charset="0"/>
              </a:rPr>
              <a:t>giving </a:t>
            </a:r>
            <a:r>
              <a:rPr lang="en-US" sz="3200" dirty="0">
                <a:solidFill>
                  <a:schemeClr val="tx2"/>
                </a:solidFill>
                <a:latin typeface="Kristen ITC" panose="03050502040202030202" pitchFamily="66" charset="0"/>
              </a:rPr>
              <a:t>a thing, an idea or an animal </a:t>
            </a:r>
            <a:r>
              <a:rPr lang="en-US" sz="3200" dirty="0" smtClean="0">
                <a:solidFill>
                  <a:schemeClr val="tx2"/>
                </a:solidFill>
                <a:latin typeface="Kristen ITC" panose="03050502040202030202" pitchFamily="66" charset="0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Kristen ITC" panose="03050502040202030202" pitchFamily="66" charset="0"/>
              </a:rPr>
              <a:t>human </a:t>
            </a:r>
            <a:r>
              <a:rPr lang="en-US" sz="3200" dirty="0" smtClean="0">
                <a:solidFill>
                  <a:schemeClr val="tx2"/>
                </a:solidFill>
                <a:latin typeface="Kristen ITC" panose="03050502040202030202" pitchFamily="66" charset="0"/>
              </a:rPr>
              <a:t>qualities.</a:t>
            </a:r>
          </a:p>
          <a:p>
            <a:endParaRPr lang="en-US" sz="3200" dirty="0" smtClean="0">
              <a:solidFill>
                <a:schemeClr val="tx2"/>
              </a:solidFill>
              <a:latin typeface="Kristen ITC" panose="03050502040202030202" pitchFamily="66" charset="0"/>
            </a:endParaRPr>
          </a:p>
          <a:p>
            <a:r>
              <a:rPr lang="en-US" sz="3200" u="sng" dirty="0" smtClean="0">
                <a:solidFill>
                  <a:schemeClr val="tx2"/>
                </a:solidFill>
                <a:latin typeface="Kristen ITC" panose="03050502040202030202" pitchFamily="66" charset="0"/>
              </a:rPr>
              <a:t>Example</a:t>
            </a:r>
            <a:r>
              <a:rPr lang="en-US" sz="3200" dirty="0" smtClean="0">
                <a:solidFill>
                  <a:schemeClr val="tx2"/>
                </a:solidFill>
                <a:latin typeface="Kristen ITC" panose="03050502040202030202" pitchFamily="66" charset="0"/>
              </a:rPr>
              <a:t>:  Look at my car.  She’s a real beauty, right? </a:t>
            </a:r>
            <a:endParaRPr lang="en-US" sz="3200" dirty="0">
              <a:solidFill>
                <a:schemeClr val="tx2"/>
              </a:solidFill>
              <a:latin typeface="Kristen ITC" panose="03050502040202030202" pitchFamily="66" charset="0"/>
            </a:endParaRPr>
          </a:p>
          <a:p>
            <a:r>
              <a:rPr lang="en-US" sz="3200" dirty="0" smtClean="0">
                <a:latin typeface="Kristen ITC" panose="03050502040202030202" pitchFamily="66" charset="0"/>
              </a:rPr>
              <a:t> </a:t>
            </a:r>
          </a:p>
          <a:p>
            <a:endParaRPr lang="en-US" sz="3200" dirty="0">
              <a:latin typeface="Kristen ITC" panose="03050502040202030202" pitchFamily="66" charset="0"/>
            </a:endParaRPr>
          </a:p>
          <a:p>
            <a:endParaRPr lang="en-US" sz="3200" dirty="0">
              <a:latin typeface="Kristen ITC" panose="03050502040202030202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038" y="5131813"/>
            <a:ext cx="2037578" cy="147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881" y="403654"/>
            <a:ext cx="110798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Where are we????</a:t>
            </a:r>
          </a:p>
          <a:p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By the  end of today you should have written:  a synonym poem, 2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diamonte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poems, a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cinquain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and a limerick.</a:t>
            </a:r>
          </a:p>
          <a:p>
            <a:pPr marL="342900" indent="-342900">
              <a:buAutoNum type="arabicPeriod"/>
            </a:pPr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You will choose one poem to read to the class tomorrow in our Poetry Share.  Everyone will receive a speaking grade and a listening grade.  We’ll go over speaker and audience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quidelines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.  </a:t>
            </a:r>
          </a:p>
          <a:p>
            <a:pPr marL="342900" indent="-342900">
              <a:buAutoNum type="arabicPeriod"/>
            </a:pPr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Tuesday of next week we’ll begin the 2</a:t>
            </a:r>
            <a:r>
              <a:rPr lang="en-US" sz="2400" b="1" baseline="30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nd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reading/writing intervention week.  We’ll be in the computer lab on Tuesday, looking at a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Flick’R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slideshow on refugee camps.  </a:t>
            </a:r>
          </a:p>
          <a:p>
            <a:pPr marL="342900" indent="-342900">
              <a:buAutoNum type="arabicPeriod"/>
            </a:pPr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Progress Reports go home February 7</a:t>
            </a:r>
            <a:r>
              <a:rPr lang="en-US" sz="2400" b="1" baseline="30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th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17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881" y="403654"/>
            <a:ext cx="110798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6</a:t>
            </a:r>
            <a:r>
              <a:rPr lang="en-US" sz="2400" b="1" baseline="30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th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period:  Where are we????</a:t>
            </a:r>
          </a:p>
          <a:p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By the  end of today you should have written:  a synonym poem, 1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diamonte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poem, and a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cinquain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.</a:t>
            </a:r>
          </a:p>
          <a:p>
            <a:pPr marL="342900" indent="-342900">
              <a:buAutoNum type="arabicPeriod"/>
            </a:pPr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You will choose one poem to read to the class tomorrow in our Poetry Share.  Everyone will receive a speaking grade and a listening grade.  We’ll go over speaker and audience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quidelines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.  </a:t>
            </a:r>
          </a:p>
          <a:p>
            <a:pPr marL="342900" indent="-342900">
              <a:buAutoNum type="arabicPeriod"/>
            </a:pPr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Tuesday of next week we’ll begin the 2</a:t>
            </a:r>
            <a:r>
              <a:rPr lang="en-US" sz="2400" b="1" baseline="30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nd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reading/writing intervention week.  We’ll be in the computer lab on Tuesday, looking at a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Flick’R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 slideshow on refugee camps.  </a:t>
            </a:r>
          </a:p>
          <a:p>
            <a:pPr marL="342900" indent="-342900">
              <a:buAutoNum type="arabicPeriod"/>
            </a:pPr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Progress Reports go home February 7</a:t>
            </a:r>
            <a:r>
              <a:rPr lang="en-US" sz="2400" b="1" baseline="30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th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92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984" y="453081"/>
            <a:ext cx="1103046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Kristen ITC" panose="03050502040202030202" pitchFamily="66" charset="0"/>
              </a:rPr>
              <a:t>Work</a:t>
            </a:r>
            <a:r>
              <a:rPr lang="en-US" sz="2800" dirty="0">
                <a:latin typeface="Kristen ITC" panose="03050502040202030202" pitchFamily="66" charset="0"/>
              </a:rPr>
              <a:t>:  Students will analyze a limerick and write a limerick.  Students will write a poem with personification by studying an object in detail, using the sense of sight.  Students will also highlight the personification in the examples. </a:t>
            </a:r>
            <a:endParaRPr lang="en-US" sz="2800" dirty="0" smtClean="0">
              <a:latin typeface="Kristen ITC" panose="03050502040202030202" pitchFamily="66" charset="0"/>
            </a:endParaRPr>
          </a:p>
          <a:p>
            <a:endParaRPr lang="en-US" sz="2800" dirty="0">
              <a:latin typeface="Kristen ITC" panose="03050502040202030202" pitchFamily="66" charset="0"/>
            </a:endParaRPr>
          </a:p>
          <a:p>
            <a:r>
              <a:rPr lang="en-US" sz="2800" dirty="0" smtClean="0">
                <a:latin typeface="Kristen ITC" panose="03050502040202030202" pitchFamily="66" charset="0"/>
              </a:rPr>
              <a:t>      </a:t>
            </a:r>
            <a:endParaRPr lang="en-US" sz="2800" dirty="0">
              <a:latin typeface="Kristen ITC" panose="03050502040202030202" pitchFamily="66" charset="0"/>
            </a:endParaRPr>
          </a:p>
          <a:p>
            <a:r>
              <a:rPr lang="en-US" sz="2800" dirty="0">
                <a:latin typeface="Kristen ITC" panose="03050502040202030202" pitchFamily="66" charset="0"/>
              </a:rPr>
              <a:t>Brain break  </a:t>
            </a:r>
            <a:r>
              <a:rPr lang="en-US" sz="2800" dirty="0">
                <a:latin typeface="Kristen ITC" panose="03050502040202030202" pitchFamily="66" charset="0"/>
                <a:hlinkClick r:id="rId2"/>
              </a:rPr>
              <a:t>https://</a:t>
            </a:r>
            <a:r>
              <a:rPr lang="en-US" sz="2800" dirty="0" smtClean="0">
                <a:latin typeface="Kristen ITC" panose="03050502040202030202" pitchFamily="66" charset="0"/>
                <a:hlinkClick r:id="rId2"/>
              </a:rPr>
              <a:t>www.youtube.com/watch?v=Tjnq5StX68g</a:t>
            </a:r>
            <a:endParaRPr lang="en-US" sz="2800" dirty="0" smtClean="0">
              <a:latin typeface="Kristen ITC" panose="03050502040202030202" pitchFamily="66" charset="0"/>
            </a:endParaRPr>
          </a:p>
          <a:p>
            <a:r>
              <a:rPr lang="en-US" sz="2800" dirty="0" smtClean="0">
                <a:latin typeface="Kristen ITC" panose="03050502040202030202" pitchFamily="66" charset="0"/>
              </a:rPr>
              <a:t>See, Hear,  Feel,  Believe</a:t>
            </a:r>
          </a:p>
          <a:p>
            <a:endParaRPr lang="en-US" sz="2800" dirty="0">
              <a:latin typeface="Kristen ITC" panose="03050502040202030202" pitchFamily="66" charset="0"/>
            </a:endParaRPr>
          </a:p>
          <a:p>
            <a:endParaRPr lang="en-US" sz="2800" dirty="0" smtClean="0">
              <a:latin typeface="Kristen ITC" panose="03050502040202030202" pitchFamily="66" charset="0"/>
            </a:endParaRPr>
          </a:p>
          <a:p>
            <a:r>
              <a:rPr lang="en-US" sz="2800" u="sng" dirty="0" smtClean="0">
                <a:latin typeface="Kristen ITC" panose="03050502040202030202" pitchFamily="66" charset="0"/>
              </a:rPr>
              <a:t>Closing</a:t>
            </a:r>
            <a:r>
              <a:rPr lang="en-US" sz="2800" dirty="0" smtClean="0">
                <a:latin typeface="Kristen ITC" panose="03050502040202030202" pitchFamily="66" charset="0"/>
              </a:rPr>
              <a:t>:  Luck of the Draw</a:t>
            </a:r>
          </a:p>
          <a:p>
            <a:endParaRPr lang="en-US" sz="2800" dirty="0">
              <a:latin typeface="Kristen ITC" panose="03050502040202030202" pitchFamily="66" charset="0"/>
            </a:endParaRPr>
          </a:p>
          <a:p>
            <a:endParaRPr lang="en-US" sz="28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469</TotalTime>
  <Words>312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Kristen ITC</vt:lpstr>
      <vt:lpstr>Depth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6</cp:revision>
  <dcterms:created xsi:type="dcterms:W3CDTF">2017-01-26T01:14:22Z</dcterms:created>
  <dcterms:modified xsi:type="dcterms:W3CDTF">2017-01-26T21:31:53Z</dcterms:modified>
</cp:coreProperties>
</file>