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Happy Friday Homeroom!!!</a:t>
            </a:r>
            <a:endParaRPr lang="en-US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361"/>
          <a:stretch/>
        </p:blipFill>
        <p:spPr>
          <a:xfrm>
            <a:off x="3212758" y="2207611"/>
            <a:ext cx="5033318" cy="428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124" y="527222"/>
            <a:ext cx="1065976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Now let’s practice…</a:t>
            </a:r>
          </a:p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Who remembers the #1 Rule???????</a:t>
            </a:r>
          </a:p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5"/>
                </a:solidFill>
              </a:rPr>
              <a:t>***When you disregard the dialogue, what pronouns remain?***    </a:t>
            </a:r>
            <a:endParaRPr lang="en-US" sz="4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98" y="214183"/>
            <a:ext cx="10972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“Let’s practice your flashcards,”  said Mom.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	“</a:t>
            </a:r>
            <a:r>
              <a:rPr lang="en-US" sz="2000" dirty="0" err="1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Ohhhh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!  Do I </a:t>
            </a:r>
            <a:r>
              <a:rPr lang="en-US" sz="2000" i="1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have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 to?” whined Tyler.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	“If you want to watch TV later, you do,” Mom answered.  She showed him the first flashcard.</a:t>
            </a:r>
          </a:p>
          <a:p>
            <a:r>
              <a:rPr lang="en-US" sz="2000" dirty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	</a:t>
            </a: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	Tyler stared at the card.  Seven times seven.  His mind went blank.  He started counting on his fingers.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	“Oh my goodness, Ty.  This one’s a double.  You should know this one automatically by now.  Your brother had all of these memorized by the time he finished third grade.  You’re in </a:t>
            </a:r>
            <a:r>
              <a:rPr lang="en-US" sz="2000" i="1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fifth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 grade, Tyler!”  his mom lectured.  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en-US" sz="2000" i="1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Here we go again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, thought Tyler.  He was so tired of always being compared to his perfect brother.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From which point of view was this excerpt written?</a:t>
            </a:r>
          </a:p>
          <a:p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A. 1</a:t>
            </a:r>
            <a:r>
              <a:rPr lang="en-US" sz="2000" baseline="30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st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               B.  2</a:t>
            </a:r>
            <a:r>
              <a:rPr lang="en-US" sz="2000" baseline="30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nd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              C.  </a:t>
            </a:r>
            <a:r>
              <a:rPr lang="en-US" sz="200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3</a:t>
            </a:r>
            <a:r>
              <a:rPr lang="en-US" sz="2000" baseline="3000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200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 limited                     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D.  3</a:t>
            </a:r>
            <a:r>
              <a:rPr lang="en-US" sz="2000" baseline="30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mic Sans MS" panose="030F0702030302020204" pitchFamily="66" charset="0"/>
              </a:rPr>
              <a:t> omniscient</a:t>
            </a:r>
            <a:endParaRPr lang="en-US" sz="2000" dirty="0">
              <a:solidFill>
                <a:schemeClr val="tx1">
                  <a:lumMod val="8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349" y="303095"/>
            <a:ext cx="1105517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Welcome everyone</a:t>
            </a:r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!!!!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</a:t>
            </a:r>
          </a:p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1.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Please t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ake out your homework</a:t>
            </a: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!</a:t>
            </a: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2. </a:t>
            </a:r>
            <a:r>
              <a:rPr lang="en-US" sz="36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Y</a:t>
            </a:r>
            <a:r>
              <a:rPr lang="en-US" sz="36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ou need </a:t>
            </a:r>
            <a:r>
              <a:rPr lang="en-US" sz="36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one sheet of construction paper and a pair of </a:t>
            </a:r>
            <a:r>
              <a:rPr lang="en-US" sz="36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scissors</a:t>
            </a:r>
            <a:endParaRPr lang="en-US" sz="3600" b="1" dirty="0" smtClean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3.  Do </a:t>
            </a:r>
            <a:r>
              <a:rPr lang="en-US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not start folding the paper until I </a:t>
            </a:r>
            <a:r>
              <a:rPr lang="en-US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explain…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97" y="551935"/>
            <a:ext cx="11005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Write this on the back of your foldable… </a:t>
            </a:r>
          </a:p>
          <a:p>
            <a:endParaRPr lang="en-US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US" sz="36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#1 </a:t>
            </a:r>
            <a:r>
              <a:rPr 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Rule:  Always </a:t>
            </a:r>
            <a:r>
              <a:rPr 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ignore the </a:t>
            </a:r>
            <a:r>
              <a:rPr lang="en-US" sz="36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dialogue when figuring out the point of view.  </a:t>
            </a:r>
            <a:endParaRPr lang="en-US" sz="36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US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US" sz="3600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13473"/>
              </p:ext>
            </p:extLst>
          </p:nvPr>
        </p:nvGraphicFramePr>
        <p:xfrm>
          <a:off x="1949622" y="621224"/>
          <a:ext cx="8128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person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           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person</a:t>
                      </a:r>
                      <a:r>
                        <a:rPr lang="en-US" dirty="0" smtClean="0"/>
                        <a:t>                   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8016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person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Limited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Omniscient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119" y="395416"/>
            <a:ext cx="108327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C000"/>
                </a:solidFill>
              </a:rPr>
              <a:t>1</a:t>
            </a:r>
            <a:r>
              <a:rPr lang="en-US" sz="3200" b="1" u="sng" baseline="30000" dirty="0" smtClean="0">
                <a:solidFill>
                  <a:srgbClr val="FFC000"/>
                </a:solidFill>
              </a:rPr>
              <a:t>st</a:t>
            </a:r>
            <a:r>
              <a:rPr lang="en-US" sz="3200" b="1" u="sng" dirty="0" smtClean="0">
                <a:solidFill>
                  <a:srgbClr val="FFC000"/>
                </a:solidFill>
              </a:rPr>
              <a:t> person signal words</a:t>
            </a:r>
            <a:r>
              <a:rPr lang="en-US" sz="3200" b="1" dirty="0" smtClean="0">
                <a:solidFill>
                  <a:srgbClr val="FFC000"/>
                </a:solidFill>
              </a:rPr>
              <a:t>:</a:t>
            </a:r>
          </a:p>
          <a:p>
            <a:endParaRPr lang="en-US" sz="3200" dirty="0">
              <a:solidFill>
                <a:srgbClr val="FFC000"/>
              </a:solidFill>
            </a:endParaRPr>
          </a:p>
          <a:p>
            <a:r>
              <a:rPr lang="en-US" sz="3200" b="1" dirty="0" smtClean="0">
                <a:solidFill>
                  <a:srgbClr val="FFC000"/>
                </a:solidFill>
              </a:rPr>
              <a:t>I, me, we, my and mine</a:t>
            </a:r>
          </a:p>
          <a:p>
            <a:endParaRPr lang="en-US" sz="3200" b="1" dirty="0">
              <a:solidFill>
                <a:srgbClr val="FFC000"/>
              </a:solidFill>
            </a:endParaRPr>
          </a:p>
          <a:p>
            <a:r>
              <a:rPr lang="en-US" sz="3200" b="1" u="sng" dirty="0" smtClean="0">
                <a:solidFill>
                  <a:srgbClr val="FFC000"/>
                </a:solidFill>
              </a:rPr>
              <a:t>Example</a:t>
            </a:r>
            <a:r>
              <a:rPr lang="en-US" sz="3200" b="1" dirty="0" smtClean="0">
                <a:solidFill>
                  <a:srgbClr val="FFC000"/>
                </a:solidFill>
              </a:rPr>
              <a:t>:  </a:t>
            </a:r>
          </a:p>
          <a:p>
            <a:r>
              <a:rPr lang="en-US" sz="3200" b="1" dirty="0" smtClean="0">
                <a:solidFill>
                  <a:srgbClr val="FFC000"/>
                </a:solidFill>
              </a:rPr>
              <a:t>I wish I could say that I passed the driver’s exam, but </a:t>
            </a:r>
            <a:r>
              <a:rPr lang="en-US" sz="3200" b="1" dirty="0" smtClean="0">
                <a:solidFill>
                  <a:srgbClr val="FFC000"/>
                </a:solidFill>
              </a:rPr>
              <a:t>my instructor told me I  </a:t>
            </a:r>
            <a:r>
              <a:rPr lang="en-US" sz="3200" b="1" dirty="0" smtClean="0">
                <a:solidFill>
                  <a:srgbClr val="FFC000"/>
                </a:solidFill>
              </a:rPr>
              <a:t>failed it.</a:t>
            </a:r>
          </a:p>
        </p:txBody>
      </p:sp>
    </p:spTree>
    <p:extLst>
      <p:ext uri="{BB962C8B-B14F-4D97-AF65-F5344CB8AC3E}">
        <p14:creationId xmlns:p14="http://schemas.microsoft.com/office/powerpoint/2010/main" val="10953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259" y="411892"/>
            <a:ext cx="107174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2</a:t>
            </a:r>
            <a:r>
              <a:rPr lang="en-US" sz="2800" b="1" u="sng" baseline="30000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nd</a:t>
            </a:r>
            <a:r>
              <a:rPr lang="en-US" sz="2800" b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 person Signal Words:</a:t>
            </a:r>
          </a:p>
          <a:p>
            <a:endParaRPr lang="en-US" sz="28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You, Your and Yours</a:t>
            </a:r>
          </a:p>
          <a:p>
            <a:endParaRPr lang="en-US" sz="28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r>
              <a:rPr lang="en-US" sz="2800" b="1" u="sng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Example:</a:t>
            </a:r>
          </a:p>
          <a:p>
            <a:endParaRPr lang="en-US" sz="28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Class, you need to be in your seat when the principal arrives</a:t>
            </a:r>
            <a:endParaRPr lang="en-US" sz="28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20130"/>
            <a:ext cx="101325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  <a:r>
              <a:rPr lang="en-US" sz="3200" b="1" u="sng" baseline="30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Person Signal Words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endParaRPr lang="en-US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He, she, it</a:t>
            </a:r>
          </a:p>
          <a:p>
            <a:endParaRPr lang="en-US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Example:</a:t>
            </a:r>
          </a:p>
          <a:p>
            <a:endParaRPr lang="en-US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Once upon a time there was a woman who discovered she had turned into the wrong person.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886" y="255373"/>
            <a:ext cx="100172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  <a:r>
              <a:rPr lang="en-US" sz="3200" b="1" u="sng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rd</a:t>
            </a:r>
            <a:r>
              <a:rPr lang="en-US" sz="3200" b="1" u="sng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person Limited</a:t>
            </a:r>
            <a:r>
              <a:rPr lang="en-US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:</a:t>
            </a:r>
          </a:p>
          <a:p>
            <a:endParaRPr lang="en-US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The narrator only knows the thoughts and feeling of one character.  All characters are described using pronouns.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222" y="461319"/>
            <a:ext cx="111622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99FF"/>
                </a:solidFill>
              </a:rPr>
              <a:t>3</a:t>
            </a:r>
            <a:r>
              <a:rPr lang="en-US" sz="3600" b="1" u="sng" baseline="30000" dirty="0" smtClean="0">
                <a:solidFill>
                  <a:srgbClr val="FF99FF"/>
                </a:solidFill>
              </a:rPr>
              <a:t>rd</a:t>
            </a:r>
            <a:r>
              <a:rPr lang="en-US" sz="3600" b="1" u="sng" dirty="0" smtClean="0">
                <a:solidFill>
                  <a:srgbClr val="FF99FF"/>
                </a:solidFill>
              </a:rPr>
              <a:t> person Omniscient</a:t>
            </a:r>
            <a:r>
              <a:rPr lang="en-US" sz="3600" b="1" dirty="0" smtClean="0">
                <a:solidFill>
                  <a:srgbClr val="FF99FF"/>
                </a:solidFill>
              </a:rPr>
              <a:t>:</a:t>
            </a:r>
          </a:p>
          <a:p>
            <a:endParaRPr lang="en-US" sz="3600" b="1" dirty="0">
              <a:solidFill>
                <a:srgbClr val="FF99FF"/>
              </a:solidFill>
            </a:endParaRPr>
          </a:p>
          <a:p>
            <a:r>
              <a:rPr lang="en-US" sz="3600" b="1" dirty="0" smtClean="0">
                <a:solidFill>
                  <a:srgbClr val="FF99FF"/>
                </a:solidFill>
              </a:rPr>
              <a:t>The narrator is aware of all information about the story’s events, characters, setting and more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500</TotalTime>
  <Words>239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Corbel</vt:lpstr>
      <vt:lpstr>Depth</vt:lpstr>
      <vt:lpstr>Happy Friday Homeroom!!!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Friday Homeroom!!!</dc:title>
  <dc:creator>Barbara Fronk</dc:creator>
  <cp:lastModifiedBy>Barbara Fronk</cp:lastModifiedBy>
  <cp:revision>11</cp:revision>
  <dcterms:created xsi:type="dcterms:W3CDTF">2016-09-09T00:49:41Z</dcterms:created>
  <dcterms:modified xsi:type="dcterms:W3CDTF">2016-09-09T20:22:37Z</dcterms:modified>
</cp:coreProperties>
</file>